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E629A15-88C2-AD70-E360-1D0CF7BA5311}">
  <a:tblStyle styleId="{5E629A15-88C2-AD70-E360-1D0CF7BA5311}" styleName="Нет стиля, сетка таблицы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solidFill>
                <a:schemeClr val="tx1"/>
              </a:solidFill>
            </a:ln>
          </a:left>
          <a:right>
            <a:ln w="12700">
              <a:solidFill>
                <a:schemeClr val="tx1"/>
              </a:solidFill>
            </a:ln>
          </a:right>
          <a:top>
            <a:ln w="12700">
              <a:solidFill>
                <a:schemeClr val="tx1"/>
              </a:solidFill>
            </a:ln>
          </a:top>
          <a:bottom>
            <a:ln w="12700">
              <a:solidFill>
                <a:schemeClr val="tx1"/>
              </a:solidFill>
            </a:ln>
          </a:bottom>
          <a:insideH>
            <a:ln w="12700">
              <a:solidFill>
                <a:schemeClr val="tx1"/>
              </a:solidFill>
            </a:ln>
          </a:insideH>
          <a:insideV>
            <a:ln w="12700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presProps" Target="presProps.xml" /><Relationship Id="rId28" Type="http://schemas.openxmlformats.org/officeDocument/2006/relationships/tableStyles" Target="tableStyles.xml" /><Relationship Id="rId29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4D32393F-B85B-4075-936A-0584CEFA3D0A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341CCAB-6DB6-4178-972D-5BED31FBC19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4D32393F-B85B-4075-936A-0584CEFA3D0A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341CCAB-6DB6-4178-972D-5BED31FBC19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4D32393F-B85B-4075-936A-0584CEFA3D0A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341CCAB-6DB6-4178-972D-5BED31FBC19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4D32393F-B85B-4075-936A-0584CEFA3D0A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341CCAB-6DB6-4178-972D-5BED31FBC19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4D32393F-B85B-4075-936A-0584CEFA3D0A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341CCAB-6DB6-4178-972D-5BED31FBC19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Содержимое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Содержимое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4D32393F-B85B-4075-936A-0584CEFA3D0A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341CCAB-6DB6-4178-972D-5BED31FBC19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Текст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Содержимое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9" name="Дата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4D32393F-B85B-4075-936A-0584CEFA3D0A}" type="datetimeFigureOut">
              <a:rPr lang="ru-RU"/>
              <a:t/>
            </a:fld>
            <a:endParaRPr lang="ru-RU"/>
          </a:p>
        </p:txBody>
      </p:sp>
      <p:sp>
        <p:nvSpPr>
          <p:cNvPr id="10" name="Нижний колонтитул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341CCAB-6DB6-4178-972D-5BED31FBC19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Дата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4D32393F-B85B-4075-936A-0584CEFA3D0A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341CCAB-6DB6-4178-972D-5BED31FBC19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4D32393F-B85B-4075-936A-0584CEFA3D0A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341CCAB-6DB6-4178-972D-5BED31FBC19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4D32393F-B85B-4075-936A-0584CEFA3D0A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341CCAB-6DB6-4178-972D-5BED31FBC19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Рисунок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4D32393F-B85B-4075-936A-0584CEFA3D0A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E341CCAB-6DB6-4178-972D-5BED31FBC19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3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32393F-B85B-4075-936A-0584CEFA3D0A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341CCAB-6DB6-4178-972D-5BED31FBC198}" type="slidenum">
              <a:rPr lang="ru-RU"/>
              <a:t/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9.jpg"/><Relationship Id="rId8" Type="http://schemas.openxmlformats.org/officeDocument/2006/relationships/image" Target="../media/image10.jpg"/><Relationship Id="rId9" Type="http://schemas.openxmlformats.org/officeDocument/2006/relationships/image" Target="../media/image11.jpg"/><Relationship Id="rId10" Type="http://schemas.openxmlformats.org/officeDocument/2006/relationships/image" Target="../media/image12.jpg"/><Relationship Id="rId11" Type="http://schemas.openxmlformats.org/officeDocument/2006/relationships/image" Target="../media/image13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714348" y="1000108"/>
            <a:ext cx="7772400" cy="22860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/>
              <a:t>Коррекционная работа по преодолению трудностей в обучении детей</a:t>
            </a:r>
            <a:endParaRPr lang="ru-RU" b="1"/>
          </a:p>
        </p:txBody>
      </p:sp>
      <p:sp>
        <p:nvSpPr>
          <p:cNvPr id="5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4572000" y="3643314"/>
            <a:ext cx="4186222" cy="175259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/>
              <a:t>Уин</a:t>
            </a:r>
            <a:r>
              <a:rPr lang="ru-RU" sz="2400"/>
              <a:t> Марина Валериевна</a:t>
            </a:r>
            <a:endParaRPr/>
          </a:p>
          <a:p>
            <a:pPr>
              <a:defRPr/>
            </a:pPr>
            <a:r>
              <a:rPr lang="ru-RU" sz="2400"/>
              <a:t>Педагог-психолог</a:t>
            </a:r>
            <a:endParaRPr/>
          </a:p>
          <a:p>
            <a:pPr>
              <a:defRPr/>
            </a:pPr>
            <a:r>
              <a:rPr lang="ru-RU" sz="2400"/>
              <a:t>МБОУ «Амурская СОШ»</a:t>
            </a:r>
            <a:endParaRPr lang="ru-RU" sz="2400"/>
          </a:p>
        </p:txBody>
      </p:sp>
      <p:sp>
        <p:nvSpPr>
          <p:cNvPr id="6" name="AutoShape 2" descr="data:image/png;base64,iVBORw0KGgoAAAANSUhEUgAAAUAAAADwCAYAAABxLb1rAAAgAElEQVR4XuxdBZhUR7b+u8eHGRgsQAiQBEIE4m4bd9nIxm3jG9+4u7t7XpKNy8bdCMSTjQdNgOAQZBiG8Wl5X+mtqltX2oYZuP2+fRm661adOnXqr2N1bqwxkUxDfJy/EJdf+v0RQywWC9XSbJRGGukYEEN2z2c1aAc/RGa2/M4uM2am02TFCUO8OUJ+j/iVGV+7YuuYgjOZ0E9kCEyKQn/kE4pgkfEF7sRsABh+40YA6LcS4Q6R0GvZpRuGAcAuPcGI+NAc6CgA1OAyEAA5sIYHP3qc8wM93LnNdQDnnA/3WGjGdmxD8yRyJiP+6tLTyxMz2amtfGJ2nT/zsz1PBEbdZMWB8i5yujclUtzSdKZp1wCpWpi5CcJM4HBbPcXVV7kFwj2W1QLl7SG+gYWp75BsbtkuIhF5Y0y4jkwAzMRlkkqnmWQFuFkyM4rC0R218ufAcgmAmW9htwaoCjwRdqb1Mdigf3cxv1/MAEBHLLw1wGjz5IcDQpaCQNNcic4KiOp531lpDLtyXQkA6ZwM5ksrTfoA0wgZ+NB7M4VTB0AgxQzlTg2AfopoV1BSwwptV2sXFgDNeYUFl7DtsuWbKTvi310FsP3mnQsAEs1+0ZJWTJ23FDMWNGJRfSsSyRTi8Riqyouxcu9KDBtQjYF9KlFSXJQt++lzzQmCQKBmsPwoC+AEQTIygRV/l9DyyPP8by2aF2C+fL+wDX8sTeDQ1Sp9Del5ixrx86R52H2roTkxxPZw5ppv3kmIOuwQDrghjyj4Ng2TbZvcPnEZsfQ/RvMxVm6UZv50NgDY3JrAhJlL8Nj7f+DrCQsC47n9aspx2t5rYtuR/dCjqhTxLDJOWjgASh4bS8EAMIMAiCkwRHiIb49GdiiBLL2F6Yn+Cz+zMYkN35qH1mQax65Rhds26YHSuP2Zc+74GJ9+Pw1PXbMv1h22UuYr5vNEBIB5ZWfn7cwIyAg4DDKxs51Qthps2PGWZeAoEwAkGt834+fj6ud+xfwlLSDLQGhvj8fQXFKMlpJipAl2pIGyRALl7QmUEY2QM6JbeTH22WwgzjlgBEpLMtMIBQDa0mEoRmULgBLvwPx8mQoRYcJRXyzCK9Ob6TSLY8A/hlTgho1rMKBCn+Rrn07CRfd+ivb2JLbeYBU8etleKC8rDisnWjsKr55+vay6jB7qIhxwRaQ53ZnKbtjpRgAIzK1twtXP/oJvJy6k7rCm4iI0lJeitaQYKQJ6XlpdKo2yZBIVre3o3tpGwXBg7wpcesi62HKdlULjjQBAuu1FFqGaEtPYzhKhw8ZyqQYYJ6DHtbws1FLy5I2/1eOaX+pdsjSsezE+2bUvVipnIPjTxHk44PxXtHaH7rIObjxzh7ByKNuJORZaMDMmLHog4kCWHFC1wI4MsgRpgGSP/T67Huc++j1mLmxCWzyO2m7laC0todiRKilDuqwS6dIKJEsrESspBZIJxFubEWtvRqy1CfG2ZpAgZFEiiZ5NzejWnkRRHLjgwBH4x7aropj8I+BjBUABeAT3mhQAdPelQqX6Kw3lZv15Y0YzjvmiFq0pnuZg5HevU1OC0bv1Raw9gaMufwM//z5fG6tbeQnuuWBX7Ljpqr40eDmhsyY8ejDiQCfkgFRGOG0dYRr7ASABP6L5HXLjZ6hvTqChtBiLqiqpmUuAL9FvdcRKyzXFRPxD9dKmkwkUz/sT8dYG+nNlaxv6NjRT6Dl1r+E4aY/hgZqgCoCkD1MLjDVzALStayzmIKxUE3MUgEWtSWzx7nzMakzSnvqUxXHjxjW47MclmN+SREk8hoe36on9B5bh9Jvex8ffTbOO2Kt7Od699zD061XpSVHw+ZDjZKLHIw50Qg4sawCcuaARR9/2BWob2rC4vBT1leUU/Nr7DkG6Ww1i8TiIfbd6JbBZTRw1JTEQ1z+huzmZxi9LUhjbALSkiLcqDbQ2oXj+NBS1t6K0PYF+S5tQVhTD+QeOwMF/W9UXBE0AJMtFAyIiTuEGQPaLK71FeSjbNV/SnsbBYxbis3mttIuq4hhe3K43dhxQjgl17Tjzf3VYo7oYd25agxfeG4vr/+8LtPMozlqr9kZrexJ/zq6Tw++25eq467xdUF6q+wPDmvPZziN6LuJAV+JAIaLMXhpgS1sCp93/Lb6fXIu6shIs6VaBVHEp2vuvjlhZJSriwPa9Y9i8Jo7KYhYmLS0CSuJAIg20JYFUGmhPpfFLfQofLUhjcQJAog1FC2aiqGkJytoS6NfQhOqyYrxw0bYYtFKV53JkCIDuu73O9bXgjHw/oSBIftu4Blz18xKGwAAuXa87LluvOxqa21BVUYqWZJoGQyZMWYBDLn4NJGxOPgTgnrxqb/SoKsOhl7yOJQ0MQIviMdxw+g44aOe1NMCOALArbc+I1kJzoCMB8KF3JuHBd39Ha1Ec83pUIVVcgvYBwxErLcMqZcDRqxShpjSGvpUxrFoTxwYDilFW7NhqyVQafyxKYsKCBOY1pGmGyItzkvh1KZBKJlE8ZxLi7a2obmpB7+ZWrNyzHK9evgMqPIKiIQCQ4C372KJhtGqLz+9hF++V6U048avFVMUln+0HlOHl7fog0dKGk659B//cZz3suc0wzF3UiCMvex1TZzFNr6Q4jvsv3B07b74qDd7e/fx3uOeF7+Ww5aVFuP+i3TV/YASAYVclarcicEDzq+VpwjYNkFhru1zyIRY1tWNmTTXS8Tja+60GdKtBz2LgvKFFKIvHsMcaJRjSswjvTV+KvVbtbqWIKEyLmtL477hWqg2+Nz+F0bVpGigpnjkB8WQ7+i9pQHkyhVuP3xi7bLSytR9PABSY1pIwb6vr/UgAzOEK25SlCezx8QKQvD/yGdmzBB/u3BdFiQROuu4dfDt2DkXwsw7dFJOmL8Lro3+XoHvSARvi4mO3wuL6FgqGxcVFOOry1/HD+HmyDTGPX7hhf/SoLgsdzc6THETdRBzoUhzIl3/QBEACWHe/Ph5PfjyVmr6LqyqR6N4Hqd6roF9pDGeuXkRN3n+sU4o+3Yro3r3m6wW4csu+vvxrTaTx0rgWLG5O4/V5SXy9OI1YYx1K5k9DaSKBlZc0Ymj/Krx0yXbWqLANALXIuRcAOtnROYR7QWz6NHb+aAHIjQ9xEn2wS1/8rV8Zbn7yKzz0yk+SAUVFcaRSaeb4BLDthoPwyGV7UhOYJEITH+A95+2C6XOX4JCLXsPCJSyHkGqUGw/B41fsRc3i6BNxIOKANwfyAYImADa1JrDXFZ9gYUMbZvWsRqqoCO2rrI2i0jKcMjiOwZVxCn79q1l6GzF1t3xwMr47bQ36b7bnWW2BxvYkyovici+Tti+ObcX0+hRunZqkwZGiOb+jqLkB/esaUJ5K4f5TN8PWI/q5Jm0DQDoe/1/MTwPMNfJL4hcX/lCHByaxMHZpHLh6gx749zrVGPPDDJx643sgjLN9RqzeB09evS9qqsvw+Bu/4JanvkFxPIabz9wR+263Bu5/6Ufc8cw32nWaG07bHkfsPiKS/YgDEQdCciBbMDQBcPpfDdj/2k9RV1KMRdXdkKyoRmrAMGzaI4aDVi7C+v3j2HZImaRqSXMCQ26ciMVXj8TS9iTO/mkpzlmzEuv0KKGuuD8Xt2K1nk77KbUJvPdHO8bVp/Cf2SnE6heheOEMlLe2oX9DM/baZGXccOzGoQFQNCwoAI6a24L9P12INu6F3WOVcrywbW/8MW0hDWY0NLVZl6m4KIa37joExLR9/dNJOOfOT+gJQXS77lVl+PiBw9GrRwVOuu5dfPI/J02GBEk+fegI9O5REXL5o2YRB1ZsDuQLAF8cMxU3vjQOf1VVoKmsFG2DRtDk5pMGxbFezziOWr8cJUWOdTZ6RgN2unsqGm4eiYO/rMOURqBvGfDpjj3pnd83xy/Bvuv0kItD9v/rE1sxrS6FW6YkUdeaQOn0sYilUxi0uB4jVumOFy7arvMA4I+L2rDPqEWobWV+v7V7FOPNnfqiVzyFf171Fr4fN5dqbwP6VFET9885LOhRVVGC287eCbttORRTZy2Wpm5lWQlVWonGuNk6A/DY5Xvhr0WNOPji17B4aYucOAHNZ6/9O/rURCC44mxtMxV4xZl5PmaaDQiqGiABpxPu+go/TK7F7B7d0FpWjsSQdVEZB64YXoShPYuw5/BSLcj6xcxGbHvXZFy2+0r4FGWobWfl8n7bvRem1bXiu+nNOHzDntr0pi5O4J1JbXhyVhITGoD47Ekobm1C/7ql6F0Sx+ibd3VVj/EygX01QCcsnB17SaB3t48X4Mu/WLpK95I43tu5D9arKcYZt3yA97+aSr/v0a0U7993GMpKi3HsVW9h7NSFOHaf9XDpsVsiHmehcZIO8934ubj65G1RVV6Cc+8ehXQqjUuO3QokQPL8B+NxyQOjqe+QfGiW+EEb44Kjt8iO+OipLsgBNc4Z+YCzWUCVg+J523fiNxUA29qT2P7CD9DQmsTMntVIlFchucqaGNENOGZwMXZevQRr9dVzdetbE+hx8TgM6l2CF09YHaf81IgNehTh0c26Y5N7J+Psbfrgn5v00qayuDmFZ39txcfzk/hwURqx2rkoqZuHvvWN6NaewLvX7ERLaamf7AEwSzlKpNI4/4cleOT3BprQSLq5ZsMeOHudarw+aiIuuX80CMPI56YzdsAhu65D/ybm8AdfTcHe2w6jGqFIySGJz6O+n46j91oXyWQKp9/6IT769k8aNX7wot2x/caDce6do/DKpxPlvMlvt561I/bZljlYo8/yygGxRVUN0F11z6vk1fLKlXzMK0grVAGQ5Otuec57ILt6Zq/uSFZ2R3LAMOzfL4YtexXhmA3KUF2m38siWuPIO3/H+NmtIPcYvjpzGFbvVYY7vlyA696bj2eOGIQjNtI1QBIRfvSHFsxpTuGuaSmgYTGNBvdZ2oTqtnY8etYW2HS4HlXucAB8cVoT/vlFrdTGjly9Eo9s1QuTptdi/3NfpsnNpPDhkbuPwDWn6DZ7GMydNrsOe539Mk2eXmNwL7x0w36ob2rDfuf+VzOFa6rL8eotB2DoKjoT8yEcUR+dhQMc+DTMiwAwH6sTpBF6A2APJKtqkOy3Gg7sH8cWveL41ybl1uyMJ3+sxbHPznLIZScV/fd/jx2MA0fWaFMhVt4j37dgbkuaRoPRuAQlf02VAHjvqZthWyMS3KEA+Ec9y/eb3cQ0vKHVxfho174obWvD0Ze/ifF/LqTf77nNUNxxzi6oMGp7meX0vRbyrc//oIERUh5rr62H4p4LdsNnP87Aide/K6/OkWdJGs2TV+4dqmpEPoQmP32suOacU6VH5aT/sShfSUNqzBkprbRAr7aTnX+I7/1KYYWVR2UH8z/DHOX5kZaO7kXcKvHTABOV3WkE+O8rxbB1b7sGSOgmgHboc9Px8k/uqlDfnT0Um67STZseSakjADijKYX7phMNkOQD/ulogGdugU3XXEYa4F8tKWz3/l+Y3uAUOXh/l5UwrDKGyx8YjZc/YSbqkP7d8fyN+2Hl3lWBlRy8FpfcNzz15g/wCS+UQP2B+2+Ayx/8DE+/N1Z77F8HbIQLjtmiC+UHygyl0C+b6uhNUKjxdABkeWH6xw0sOgAarckFexcAsn4jAMxtFUlKm/iQ/Nztzn8fze0pzCA+wIoqJAeuibW6AccNLsYew0owtLe9fifxBa52wyTUctwQfS65YQS6l+l1QYUP8NOFSby3IA0snofSxXPRp74BVe1JvH/tTuhvFEfpMA3w7O/q8MgfjSDVX8nnjk174F/Dq3DvC9/T62vCH7jFuitj9YHELE2jiFSFIMGOWAzkPySHmZzIJAxOzGT2N0ASpInEkn+Tv8nvcxYsxbPvj6OR5D49KvDG7f+gVSb2OPMFeVeY0FFdWYpnrtkXG6zpTpLMTQQK8bRi0uWahFkI8jqkT5MHZFABhgYAGvU0tfdm89/0d2lzp3SuUT5PPqw40WgVAMnBddhNn2HCrHrMIVHg0nIkVl0XVUUkClyMYb3i2H0NJ6dPZR95duaSdgy51vHhrzeoDD+f5S51NaMuiTcnteE/M5MY15BG0ayJKGprxoC6pehZHMPnt+7OsEL5ZASA2RQ+IID3zNRmnPJNrQS5fQZX4OlteuG3SX/h+Gve1gCpUHtojUE98dJNB+D36bU47pq30djSLoca0r8HXrxpPwzo7V01Inu6HKH3KrQavgArj2STgrPOFW1OmsWsctQYaf55mXQ0j5KahHwM2l1nM9UcdY0W3RXz474hbW42BVFgZcDUTN7Ktxcq2qL7O7dvkS4MP7SF/FCaMwBYVTbEGpmy6PV99jKb+5MqAJLenvlkCm57dbySB7gOYiVlOHVwHCNr4jhyg3J6kcH2obdC7v0D/5vB0tnGXTgca/ctc1mI70xqxe+1Sdw2JYna1gRKpo9FnOcBjlylO57PLg/Q2Wlq1YiwZcLHLm7Hbh8tQC3Pdt6kdyk+3rUv6uqacOqN7yOZSqG0tIj64Yjmxl8bwqrCptL0SkwqmUIilQJ5PUl7IkmjvUn6d4r+u62d/zeRpG+PcmED5+rx+66Py0/YBpfePxrPfjBO4/Xe2wzDHefsjLIM3ykQLCp5BkC+ofSN5LGjQwMguV7IX1rVqQDQw9VO5cTZLPkGAMZbB0El2KoAKADYBWYGzREA0i0yZU49DrphDBaX8nvAFd2R6r86tuoZx34DirDdkGKs25/k8to/h78wA89/V4d1B5bh+7PWQKlSIYY8MXdpEq+Mb8MfDUk8NjMN1C9CycIZKGtrR/+lTdhr04G44Z8buToP1ACbSd4K/6hWV9ALjcQzM2ub0UzkKZVCOpFEaQwoi6VpqgsBNPJfCmTtSRDfXXNLO9XOiN+A3O0gwigOTXEayhdiC92HA6egKZVK0ZcwlRTHUFpcRAskkDvABGgH9e+BRCKFuvpmCrqkgEJJSRFNmxm4UneqImf7PhHr0tG3QZH5O7+SDaXpC3yOYlOrp776RgGhgauamujVth6Ok55rSzHiRlCAw1FL2IaPxZlWFWPaoPO6UmZlSroU+oMPgMxbKKEIRVvSFdKwB3Dmo3sFS3RgM9dAe7WrMagJ1n5rRmVFPs/vvacZ4FOgN3jPsFp/5054iyIb7oR7xtQASXYHuQu8gN8FTsaLkBi0NopKynDxsDjNBT54RClWInax5XPJmHm4+a35+OT01bDdED0+QJSkl8e2YnZjCtf+nqSV5Ivm/IHilgZq/pal0rjnX5vib+v2zwIAk/7VYILY8ch/f8Tc+fU4eKe1sPbqvWlSc9CHAFz90hb8OXsJxk1diG/Gz8HnP87CAuVGh9nHOkN64W8broIN11gJa67aG4P7d0c5vR3i/yFa5oLFjfj8p1m468Uf8Mile2KNIXqCZVAfvr8LXxM5APgJwjCI/D8R1ucamMXkVIpuZ0yGoyWSsTgCkw7VJZVIzJ3//AVW+qY13kng866ajImMHvDkgK6JkvfskHfjGvlytDiI+u4g1Y2x7FwYJgCSuZBqME98PBX1ZSWoJdVgqnsj3XcwBpQBZ6xahKrSGA4Z6c4JJAy68JN5WLIkgQf2H6gd4gT8XhnfivmNabw5L4EvFgOx+oUoXjgTJYkEBi5pxKordcMrl26PYkNrJP0Ga4A5AuDn30/HG6MnYWlTmyxgSgZOJJjm19rGNb9Wpv21JlJUCyOmaFVlKXp2L8PAPtVYfWAP9O5eAULOq5/+jt9nLcZum69GAa+lNYE5ixoxfd4SLKhroj5FcuK0t6foO+kqykpQWV5ME6gJAJeWMM1PCBPRBLtVlKB7t1Kce+QW6NNLD6/nukcZ5vBzXTOZHABkx74liplD3X5nTIJYigNeAqC2c5xYglH7UQ8UCL9WrlyJng/DAe0Q45q5+pyZ2iPeOZtvt0AYWtU2JgCS3xqa27Hv1aMwv6ENs2uqkaL1AFcHuvXAelXAwQOL0Ksshi0GFWPNPs5lBzKXx39cjING9tAivwubkvh4SjsWNqXx5aIk3pxP3GVJlMyagHiiDf3qG1CeSOHGYzbEnputYp1CwQGQVHBm1b2CP2SiFMwWLMWfs+rw0+QF+PrX2Rg3vZaaxwQwR67WG09duRctfT9tzhJc8sgXaEskUVZSjJqqUmy17kBsvnZ/rL1aHwxZuTstfGCemn6UJNLOG+2CKWYtKMC5yuo60UqXCSTBLgX6XhUF91z9SOCyF6QNS6PXpgljSroc95EGmA3bO+wZtyx22NByIBsAkh/veWMCHv9wMlricfzVowpJWhF6GGJlFVinG7Bff1YRemD3GDbsX4KeFTF0L3M2SHMiTWv//b4wgQkLU7Qi9EcLkhhTSypCJ1A8ZzLi7c3o3tSCXqQidK8Kqv0RBcj2aSF19n3wKdacowaYCQDaCCSbj2h05KbImB9n4qn3xqJ/r244bp91cclDn2PjNfvh6D1HYt1hfWkOoRnmznTpMwZAaeKaI4UAQNuJLoHU35me6bxyaS8BUIkMZ/m201zIiJ4NyYHODIAkSHnkLZ/TlJglZSWoI+8EKSpG+yprAUUlKI3HcNCAGEZUx+nrL8gBTd4HIj7tfH8QWJrXmsaj01NoIi9HSiVRPHcyiloaUdaeoIGP8pI43rxyB/Tr6f1itE4PgOaaz56/FCfd+D6W1LfiyD3XwUn7b0hzAvP18QdAniemqGyaC00WbuQ+Gf6jll4ikmyFFqVYpmQOjnuOOcBlcMOIJuZrvmH6Uc2sMBpjmD6jNgXigAhgF6j7sN16aYDkeVEbkBRFqSsvpSCYjsWR6D0Q6N6HDlFTDAyuANauimFIRRzdigFSOOqv1jR+W5rGjOY05rcxz3a6pQHF82cgnmhFKY/6klDKRQeNwCHbrRbwVrgCa4BfLmjDLwtbUF0SQwUpWV8SQ01xHDXFMXQviaFHSQw9S+MoL3K/cMmL2fNrm/DjxHn0PSBhXn4cdtFIuzAA6G3SCl8fj9YZqRrSzyeTcNPUNScsYrNfBoDk+GPAG4FPJiu5grZNs/Qx8nFr6flTFIK46weARK7HTq/DGQ98i8WN7WgoLcEiAoLxGFIV1UiS4Ah5PaYyAb4LdGO1pRHx+kUoalhEX5Be1dKG3k0tVD35157DcfKeYd4LXGAAvHzsUtz285IgfiFWHMPgijhF+5W7FWNwVTFGdi+i/+1TGkev8jj9r1eyZOAAIRtkAoAsRYcgmAredrCiaUAiCkxvsbDUILmi/GaLIFOP4EYAGHL5omZqypXiP/YKshWKYX4AyCydNMZNq8OZD32HRQ1ttFLM/O6VaCsupu8ITseLkazuhXRld2oay08qSd8DXFS/gL79jQBfUSqFno0ttOQVuehx+t5r4p+7rqFFi73mWXATOCwAehFIgIJoidUlcfSriGP/QRU4dmgl+lfY84XCLCgBIuJDqG1NYWFrCvPbUpjVkkJ9axL7rlKJflo9b/XU1IEok+io5pehL5Ay76HqZjOdh2Eeh5lb1CbigJAdzYscLg6ZN+YFAaAAwcUNbTj9/m8wfmY9Ffe2eBy1lWVoLS2hQOiJC+S1t4kkejU2oyKRpPupqqwIj5y1JdYeXBMK/EjfhQfA3+qZBphPr3kc+GinPtipv3N/kOQDkYILc5qT9L/zW5KY15TEjOYU5rYksbQlhYXtKfrClKZkGuXkfcJFMZDy+lXkf8UxdCuO4bqNajBUJGO6roMJ04ItjC1D0muaZlueBaitb6e8fZa3LRF11NEccK70CWc0p6ADwDAMAAp+kAyPz377C3e8Nh7zFrdQIEzGYmgviqE9XoQkKwJAN1xROo3iZAolqRSKU+w1GOSnY3YaisN3WA0rZVjpveBpMLVPPIY/n/g/LKroicXl1agrr0JtaSUWl3dDsrQbmkuqsbS0CovLe2BBZQ/MqOqNuqpeQFGxL2i+un0v7DeoAhPq2/Hk5Ca8PKMZC5rJlbk0Nac3qinG+j1LsFqPYoyoKsIa1SXoWRqjJjTxJxCmEdBc1EbAMoXZLSlMbUnhMFUDjPxuHb1no/HyyAEGgOR/PIzqmbGQx0F5V5kAoBid5O6+9e1MjPp5HsbPrEN9k/2FaKQ9uQo3dEA1NhrWC0ftuDr69azIykdecABsffRetNx/fUYcTqAI9aXdMauqD+b16IepPQZjcu9VMbnXEEzsMwx1ld2x9+AKzGlKojGZxkY1JVi3VzHV3AhjiF5ITNraliT+ak5hTmsKi1uJiZvC4rYUatvTWNieRprmAOmfL/ZcCZv2KnWOSqqqOaq4LK+U0YyixhEHOp4D1MdMP1RP4oE0W85q/mnLBgBVKohyMnEmyQWuxbS/GjB9fiNqupVg6Mrdsc7gHhT4qirEPs2e/k4JgH7TaYuX4KU198T3R5yHq7cbjN5lRfjP9GY8M6UJPy10KrxkyxIdAEkvRIj4HVma9OwUbJCyle1g0XMRB/LJAVdKFXfZ0PtQHApp8C2fg9r7yhUAC08hG6HgANj+3utoff4xpJcuAZqakG5tAdpakU60A8kkSd+2O9MCOPDy6Q/g6UFb4+fadrSxGquBH3IOkjfvETOYXAssK4qhPE7Sc1hKDknHuXfznhha5XNfWUlhkWXojKtjgYREDSIO5JEDrutwEuzsQQSXbzCPtIiuIgD0Yip/fy/J8UmR6E0ygXRLM9KNDUjXL0Fq4UKkFsxGauY0pCaNQ3LKRKSbGpFuamCAyaMJx+x3Bz4Y9jephFWVxGmu4YCKODbuXYq1ehRjSLdiDKgoosBWUxZHJakOw4uoZr3manEDXtCAVk7JZ5Ana+JW3Af3Oewo/OfBe3Himefg8fvuRo/u1SsMM/SiCY5bhxQAtn0iAHS4UnAN0FwA7o0ILZzp1lYkZ01HcvIEtI96D+0fvw0kExAASN4rcuLwbti8dymG9yhB77J4nst4siop8tOFNbRzsIcAACAASURBVMCtd98HYydMxGYbb4iPXn2JTunzr7/F3oceSf9+8oF7sP9ee4Rem87U8JJrb8BjTz+LLTfdBK89/URG97870zyyocVdaIMVufA8lEVdDpmakP8E6a6jAYoDw6yqw1Yi57vAuQKg+Xzilx/QePkZOHHT09Fz591x+yY1INpf4T7MB2gCIK2Pxz0rXUn76z10bSQSCUz47gus3K8fLrv+Jjz4+H9w3umn4OKzzywcG6OeC8oBWQOQ+vv0dC3XwPxM15PtC0pezp3n023p8IqoNvIyK71BYxpyeQfAfEBVct4cfDNjMTbfdAS9MG1+moivMdGGnjX6a/NyXoXloIPDTj4Nb7z/IW676nKceuzRuPj6m/DE8y/i9OOPxRnHH4uDTzwF02fNwocvPot9jjoWf0z9U876+Ufuw32P/QdjJ07ETZddjGMOOQgvv/k2jjnjbNlmq003xlf/+wFHHLg/nn3lNQwauDIGDuiPb77/kbb/z4svY/utt8TzD92vjdW7V08cdvLp+OLb73DNRefhs6++wdsffYK7r78adUvq8fp772Ng//70O7XvSV+NwcEn/Mv6PSGqsalJ65c8e/AJp8g5fPDpGLz+3gdUW9psow3wzrP/QXt7wpcPbz/7JHbcZuvlQBo6ZgqL6+oQKy5FZaV3UYIgSvIKgEx74dCnlLK1ZI53SgAMYhYBwJqqSowaPSaoqc/v3IzIoYfO+OiYb77D4y+8jH59++LkIw9FY1Mzrr37Puy32y4oLSnG9NlzMHL4cMycOxcnHn4I3hk1Gm9/NAoP3ngNXnjjbfwyYSIO+/s+uPqOe/DSQ/dQ4Pjy+x8xf+EivP/pGJx53NG46Mbb8OYTD+O4cy7CwX/fC927dcMD/3kWz9x7O44441ycfdKxmDFrtjZW75oajP9jMi476zTKtomTp+Lca27AHVddirl/zcdLb76D0449Chdcd7PW9147bo9xv/9h/Z708+q7H2j9mnO46pwzKL13X3MFLrjuJjxy6/X49MuvffnQGdfVL7fZuMvkkN8BCdFksB233w51DU2dBgDV9RNaMKuAzj5MQ+RadK7lsExhyYcGGCSAEQB6c+jz777HgoWL8PiL/8XJRx6GfXbZEQf96wwKgH8tWIhPvviKPrzBiHVw/YXnaAB420OPobi4GIfvtw+OPedC/N9tN6Jf3z748bdxmDZrNr783w84/rCDKBgRBzzJQzv1n0divbXWpN/VNzTQvq845wx8+d0P2li9e9bQVxecedwxGgAWl5TgvmuvwKCVB0igU/tWAdD8nnR0xyOPa/2ac7jotJNw0/2P0DFHDF8Dl/37NDz23Eu+fAiSv47+nW5Vqz/PfYh7ty0c1Z0aAKU2yO5mERhcsQGQ39MtnDgs254JAG40cgT+efYFOO7Qf2CPHbaTAJhMJjF24u8UBLpXsTfkqRrg86+/hV8nTsIhe++Ja+66D8/dfyfVroYOGYy3P/4UP/w6VgLgf+6+FZffcif23mVHEJASn0NP/TfVACdNnqqN9exrb+LdUaNxxxWXYM78+agoK6ca4ElHHopnXn0DF5xyEioryimQmn0LDdA2ptnvxD+maHO4/N+n4bJb7sTDN1+Hq++8F7tsuzVaWlt9+bBsV9A9ulTkPDQ606+V20suMp99ZwZAUxsUIVQBgiueCbwcA+Dpl12NP2fMxO1XXIIffxuL/ffYFZfefAcmTZlK5YCYmO99Mhq1S5bg+EMPxo5bb4Hjz7sE8+bPx9Xn/RvDV18V1955H2bOmYt/Hnwgdt/hb9jr6BO0HbHO8GEY//tk7LTNVlSL6tunN56842ba5qPPv8Rdjz6B9UesjXNPPh5X3Xa3HGujdUfg6tvvxsLFi3HC4Yfgs2++wzc//ox/HXU4PvrsC0yZPgMbrzsCP/w2ztX3tXfdR9vaxqyrX6r1u+HIdbQ5/Dh2HNVcyWfASn1x0emnoGdNd402kw+brDcycxQo8BO2uhlM2yvwwCG670oAKF4FVjAAzDQNJgR/XU1yMoGXYwDMhpdBz7z+wUfYZ+cdadoJ8dsRwSEgGH06lgPBAGikc3UgeREAKsyOALADJS8aaoXhgND2tNeodgLtjyxAVwFAISw0GMJrfebdBF7eAJCYZoMGDEBpafArOFeY3RhNtEM50FlMXa9JdzUAdFJk8pwI3RHgRxZBNYGJv+rBp57FpCl/YpP1R2LbzTfFNptuIteKlxlz1i6kCfzQ08/hky++xv6774LD99+3QwU+GizigMmBzgyCEQDy1eqIFBgVAF97622cfumVGLbqqjjrhGMpFc+99gZOPYZd/VISf5x/hADAsZN+R1NTMzbbcP1oJ0YcWOYcCIoCL2sCIwBcRgB4xoWX4v9eeAlP3307etb0cMnBkWeeQ28ZkM9G647EH39Ow9KGBlx34Tm49q77MbB/P+y+/bb48LMvMPnP6Tj/lBPxyjvvY5vNN8Uv4ydg6rQZOPGIQ2j08ab7H8bn3/4PJxxxCPbfbRe8+dEoPPz0c9h0g/Vw1TnsipmIVgpCSIT0wRuuxg33PoSxEyfhmIMPwG8TJrkimj2qq+j4JE+NpHzcc+0VWKlPb0rjtJkzccJhB2PX7bbFEWfo87ng1BNdbVQaqquq8Oit17vaCPps9N537ZW47u778dfChbjp4vMxccpU3PIAy6Mjn1suuxAkqfnmBx7B9FmzcfRB+8s5kd9tY3770y90zuL3EcOHWaO65113Eyb8PpnO9cMxn9No8iWnn6LR0726yspPko/Y2NiEL7//AdddwNZX8M4c348nzS0tWv9k7b36IvMha1xRVoYFi2rRraICFZUVuOOKi5FMpVx8v+HeB2lEmiTlrjlsdVx02sm49cHHtDW++f6HMXKt4S6Z3HqzTfD0f1/T1mHwygNx3T33Yz5Zq4vOxyPPvoBvfvoZO269FUZ9+RX69u6NoYMHub478/hjcNN9D9IkefI5cK89cOzBB9K/byQ0fu/QeN3556C8zKnMbgPbCACXEQD+/ajjMPrrr/HaYw9ZD8Fvf/4Fm2+4Pg488TRccsYpqKqsxPnX3URvPZB0kS033hCfffs96pYswZsfj8LBe++BHbbaAg8+9RzmzV+AI/bfV+bD/TljFs1bIzcgioqKaC7ZP046nd5s2GKjDej4Il/tnacewykXX0Fz5FpbWrWbCrZbDVtvsjEuuvFWrNS7F/59wrHoVdPDeivj+9/GYvMN1scBfD6T/5zmurnxx5/TKZ2EBgLYs+f95WpD6Peil7gX1Nsixx96kHYT5KGbrsWor77BxMlTUL+0AQtrF9OEa78xrz3v3zj/+pslTb161lhvdhB683Gj5G9bbKbN2Rzfjydhb5aoa0zk6t7Hn8L911+FK2+/m6YPtbS0uvhODhOS5yhupey98w74Y9p07eYNWZtRX37jksmy0lLXOrz63gd0rUaswW72bLXJRrjw+pvx9n8ew6lc/oasMpB+98bjD+P4cy/CwfvuRWXi57HjcMZxx+C8a2/EU3ffTmVOyARpf9fVV+DC62/Cw7dcjz49e1r3l/gyAsBlBIDHnvFvvPjmO3jyrlvlIi2qq6MaCvkQrWOLjTgAnnkqSH7XhTfcinXXGo4NRqyNkWsOBwHJa+64l7YfvvpquOGicykAptIpHPOPA2hC8WO33oAlSxvoJic3JYYNGYyLzzgF/zznQtxw4blYb+01PQGFJASrNyAEAJq3Gt7/9DM88+rreOKOm1FSUgLbrQxyG4OArQDA0V9947q5QfLiBBgRosx+Vh88CFNnzMSaQ1eXSc3qZib0qrdFrrvgbO0myB1XXoIlS5fiurvuBwGyeQsW4JSjjvAdk2hxN9z3IAVAFXhNHhB/bj5ulJhzNse38bb/Sn0pbWFvlpgA+H/Pv4yn7r4V19x5H/r17Y2lDY2utSGySeZHPkTbr6npgcrycu3mDaHDJpNEC1Nv5JB1uP2RxzFKudlz2H77ULATH+IKEgAYi5GivynqHlpn+Bq49Kbb6DqSjw0AyfekHTngRdK8Fwp2FQC0FUnIaxS4o4MgT5FL/pddje233AwnHHYIFi9ZgpfefgfnnsSSd4kZRcwpqgGeeQoFQPLdM6+8gcduu5EmCF9+251Yd621MGP2bJSVlaF/n94YMXw4fp4wgd2IuPt+PH//nRAaIAHDs668Fv/Yaw889d/X6K2KLTb01gCJCa7egCgtKXHddthm043x33fex6gvv8bB++yJfXfZiWqA5q0MkjxM5iMAkBQyMNtMmzlbAyPb7Q5h0tg01kW1i7VbEiSRWL0JQjYeublB3Ak9qqupJn3aP4/yHZO4CC6+6TYXAHrdJiFrl8uNEqIZq3wxx/fjSdibJSYA3vfk07j/uqtw1e130zUiprS5NiSjgACguJWyUq9eSCGt3bz5Y+o0q0zuvfOO1GwWN3LIOhD5Ezd7qrtVUQvESwMkSsIV/OYOubp45hXX4KgD98P/vUCA260BPnTTdbjmrnux8zZbU5n0++QDAEn/+SyIYKNXfYuo+D2vAEg67QgQVKPAP40dhydeegUzZs/FaoMG4rx/nUh9exfecAvV1Hr37InHX3yZ+gCvPf/faGpuxqPPvYSzjj+GAsmglfuDFJAkwil8T4futw9+Gz8R02fPpjciyHUy4QMk/pshA1emd2lJkrDNB6jeWLjrqsusNyDUNsQHmEym6F1dQt+5J59AI9rqrQxidtL59OpJix2Q+Zx/ygmumxvCr3fIvnvh6H/sT+/nmrc7xOLbbljcfsXF2i2J2x9mWpv4EB8gKV7w3Otv4cA9d6PATfj909jx8Brzf7/8SrVx8bvfzQ4yTq43Sh6+5Trc/eiT8kaLOb4fT4Juloi+1PUj/jNiApP7zkSrJb7TeDzm4rvwAZI5klspxAR95pXXtZs3QiZJ6aap02dgl+22xUdjPnftZ7IO/Vbqi6vJbZs6drPny/99H8oHSA7hJUvr8bfNN6OHs80HKGi88LRTMGzVwV0eAEkJsbjy7p/lBgB9V0b5USSQEmEhV7+Ier88fvKdt7g83QTJN2+E/JAKPMIEzodMmSkvl9x8G9ZfZy2Mm/g7Ljj1ZMyaO4/eyFmb3MihF3/zX/A0k3l0BQ0wAsAY8OizL2LC5Cm49bILaSBjefp09bxFEQEma1LTvRp/322XQNMr7PoVmjck4DVj9hyp4ba1t+Odjz+ld7Gz+egAmMZjz7+Edz75lPoNrz3/bFkNu7PkBnYJAEynYasl3+VN4LACtjy/0mN5yVskZbsO//s+NE3k0edexOO330TLceXyWRa8IfUGn3zpVTxx583W0v3MGc/fPmiZnAlsXrIbAWCwZNDq2bw4qlMR0Hku7wDYEcnQ2RRDyAcAmjlitpw+M+/v3VFjMHvuPMlxkoO4xqqrarltxBFN8sOuOvcsrDKgH06+8HKsNngVXH/BuVo7AQZLGxu1HLOK8nK8N/ozLW+RaCVmbhpJW1Hz90jKDIkkD19tVdx86YVobW/T+v3+17Fa3tr1F7A8RFsOoOoTo7lnluotP40bT/PMRP7ZP/Z28s8IgwgAHrbv3rTACfFzkpzEh599QeYkeuUACuaSnDySfqLmem672SZYUFur8Ya0N3MqSbFYk2YxDzXHkKSEeFWmEXQQv9oDTz1H80PVyjLamCNH4q9FCzXZOOek42iQQ+RXkhqOfv7SCACDAVDUUbSBH3k67wDY0UGQECxgTULcAAnqy8wRs+X0mXl/pE+15h7598tvv6vl2q279pp44bW3aPoLKedEErP/vvsuSLS3uyoXk+fNqsdbbbwh/lq4SMtbJJvUzE3rVlmp5e/dedWltP+zr7wOT99zO9766BMtd81WTZkEO9QcwBMOP5hGNtWo6KqrDLTm+RGt7qffxoEk4p57zY10TJF/JgCQ3MCp7taNzr+4KO5bVdoWxR46eLCW60mSoEk1azWnk+TU0RxRJaeyorzMRTPpK2zVaiE7JNWluKgIDz/zAkj9xYtP/5cUKznmCafRNKpN1x+pyQYJ/qi8JevjVw07AsCgHcvKhfl5SCMADMFD0cTMEbPl9Jl5fzYAJP2ouXYkHWHcpN9pFecD99odn337Pxx94P74edx4V+Vi0p+Zx7bVxhuhrLxUy1v8/c9p0jEvctMO/fveWv7e3VdfDuJ7q67shotOP5kCploR2lZNmZhvag7gSUccKnPbCG1EWxIAaOb5kTzGS2508s9sAEjuXZObNuRj8smsKm0DQFKcVc31/HDMF66czgH9VuI5ok5OpQBAlWYBgGGqVgsZeeLFV/Dfd96j/yTPPX33rTKPjuWlsjEpAK6nA6CZX0nWxytvlPQfAWCIzRsBoGBS7u8AMXPEbDl9Zt7fhiPWcWmAav4WSTIldfaIeUfM1lsvvwgkXYIA4Ky5c12Vi8lszDw2kqdF3uWh5i2SzWbmpjU0NWn5e/dedyVNvTnpostx8Wkn05w+NXfNVk2ZOPjVHMB/HX24pwZo5vnNmjMXZ1zu5J8FAaDJJy/+q9onAUA115NoteQGjcobogGKHFGRUykAUKVZAGCYqtVkXcj8yDrstdMO+HPmLJx+6VU0kHPkAX+nQTdzTGIeq9aBmV9J1kcA4JN3O3l8ogK3FQBZ5fcO/XTqIEhHAqBQNQsdlM/GB8h0YS9PQDh5MXPERFVjv7y/7bbYTKu6TISemElqteRvfvyJ3v1NJVNYbcggWlV52GpDcMXZZ7gqFxNKzTy2rTfbmOacqXmLJDXDzE37/pdftfy9HbbcAm9/Mgr9+vTBNeefjaKieGA1ZXK/1pYDGMYHeNKFl2FJvZN/pvoA1SjwjRefT2/XmHzyqiptVopWcz2pv9TgzQXX8xxRJafSzwcYpmo1WReSvE38j/995D688u4H9KASWvGYr79z5XGSvFS1Ije5kkl4e8Aeu+GVd9/HzZdcSO+ba/d7+/TGE7eL2x5mCoytbGo42c6lVTYAKG9lKM75giRCdyQAdkQAhCxUVgCYBx9gLkLS0c/mOzeto+nPZbzOkutJNnmm75QOMmtd5d1cjOr4vMBcAJAoJQVVWDsSADunBsjYm6kg5rIBO8OzZm5aZ6CpI2joarme1s3vhwjLwMQNWrdsAFD4MAsLfnzv+4RBVpAgSOYncdCiR79HHMgHB4I0vnyMUeg+cgXAghnu/PV4fo6vvAMg1bYKfDkntAm8gpm9hRb0qP/8coCBX8ebrPmdRfbvBCEzF/8TuJFX2lZ4AKTsZYZ5PhKh87o4UWcrBAdcGp5yKHtXeu5aoBhpgIYodxoN0LLFIiBcIXCn00zSDwCFH8xFbEEdY/lnTa4AmH+KeI8BARCqGDUn8/8e+c4MgJE2WDBxizq2cMDm4/M7hLuiTzACQA/RL1RaTGgfoNeWjHyDEVgViAMqgNGUFU81r0AELINuMwVA1e9XUHIVTVrNTSaVscWnIBqg6DwCwIIub9R5HjlgWp1mMr/qr7NpcJ63MiIAtFr4HWblW8zgFRgAOdtzvBGSx30XddVJOGACmAlyooQVJddiQdgdSV0rmJHtUnQ2DdApgWVPgOkwACyUJpi1CcyP9UJf1ctWkKLnlh0H/ADQFsjgOCgJjgCwCZWVlaEWsCBX3pSR6Q0cVnHRSs8KBoAr5k2QUJLYxRvpaSS6dm81sdQvDS3OC+Qoi4Ls4xXAzPUTlUw1wEIDoH8NwDR9nUCH+AA7jQYYBT26ONQ55GtYpCYRK9o9AzPR0qYFuAtjZB+sWDHM3K4FgPYagAz49NMs1pyQ6dIF2yT5DoZkZAJHZm/B1rUQHfs5x+U1WFsjz6iFD5VaaLAQs1kx+uwsGiD1/RHTN+02fm3gR9syAGSPFqpggCpn+fC/ZQSAgilRBnSn342OSWtqVY7Glv+s1U7Plk5PYBgAVM+sQkWACYoRoItbXn/kCYAtCfJTYQFQ2tt5uiOcGQAyB40K7n7GUaeXtk5CYCF46G26MkAMLgXVSZizgpERBIBuw7MwDBIgRzVAQ+FRAx/q6DEBgOJL8e7g3EqH2ieYrxsimQOgfhe4EJu3MEvaeXstBA8dALTbCREAdk558APADgM/ouQIoaQGgyNDXtofNYEJAErw45og/aEAJuOyBEBddPSIYSZiVYiNn8n4naFtEFB1BhojGjqOA34AWPCIL5+mX+pLaAB0gDBPtqqxBua5nq0/MBsN0FccLIRYfeoe6GerUZnt3Pzo9PKduIIDhRjcJKxQjpyO27fRSHnigA0AO0rzo1MQ+oxlPg742SvJahpgoQHQpC/b6HDeAdDCONdNAIXRWnOeYqM55wuUduMVAOhY0zBK+8gTbiw33ZgA2FnAjwZ3SYRDmsTuU9sFgCKU3BEF9ISikqnC0qkAkNcatAGgye5M5+lSujy0rggAlxss6ZITWeYAKDL5XG47BwCZW8/NXisAOpZegVQZhY5s/IIdAYBdUhKVArBdk/6I6q7IgWUFgPLOr3Tpux1X4tYH0wJDACBpkhK5c7Zb33leoQgA88zQqLuIAx3MAZsPsCOCHwIA4z4vPfILgFCtUI0CW/3cudptAYsRAWAHS2s0XMSBPHOgSwNgc3vS8CyxJMJCJ0fncjskMoHzLMFRdxEHcuBAh0eBjWigmbPsFDtwO81FgEbGH5YVAGYbASbrFAFgDtKax0cfe+M7vPvVBFePZSXFeP66I/I4UtRVZ+ZAh/sAA9725mf2mhHqmA0AKbMVFY3iqPLvfNwSiQCwM4t0ONpe+vgX7LDJMPSt6YYTrn8Z5xy+HVZbuSeeff8nnPD3zcJ1ErXq8hxQAbBDUmByBUAVy9wAyNBO3AQRprBcJRoYzt0xGAFgl5d7LKprRO+abnQiAgDXWW0lLGloQXVlGeLx3OWk63Np+Z4BAbydtt8OtQ3hC6LmypHggqfeMCx/4aJp0QDdAKgSTNNg83BNLgLAXMWgcz2vAqCg7K3Px+PV0WNR3a0MFxy5PVZZqQeueuRD/DplLs457G/YZoPVaNNbnx6Nr8dOx7lHbI8Nhg/Abc+MwcRp8zGofw0uPmZH9Kyu6FyTjaihHBAetuUaAM215nVjDBOZsSITzdCmG4TVFyIfYOfbgSYA/jFzIcb8NAVH7LYR3v5iAiZNn4/LjtsZza3tuO6Jj1FaXIwrT9gF9Y0tuOHJT7Bq/144af8t8NvUuRj1v8k4cb8tcOfzn2Gb9VfFDhsP63wTjihadgDICx/Ygh80gKu89U0skxoOUV16gRqgCwBFRqHmI8wOAFWiMkmHiQCw8+0+EwBf/fQ3PPP+j5LQqsoyPHXlofTfb38xHq+PGYcbT9sT46bMw4K6RrQlkjhitw3p7/NrG/DKp79izE9Tcfy+m2OXzdbofBNewSlS925Ha4BM/bRhDrv25n6HAZDy0K48AVCsr7uuFk+pzhEATfkx6fPTBiMA7Hy7zwTAlz/5FX1qKq3a27tfTsSi+kaUl5agproCjc1taGxpowD4x4wFePDVb3DoLuvj+wmzsMbgvhEAdr7l1grLdxQAqm97Y5YoK34qtTyZHuNOf6GJ2babIPYgiIQ/d2FBWXohrMGa3er5+QgjAMyOp4V8ygTA8X/Ox/3//RLnHbEd+tR0w1e/TsNuW6xJgY5Ej3fdbDgufuA9XH7cTvji12lobU3g5AO2wDPv/Yim1nYctusGuOfFL7DhmgOx19ZrF5L0qO8ADgQV/lkWACi0PNUMJqav15U3eTPFgC0PDdAOgE5ytAec5lGUIgDMIzML2FUylcJBFz8tRzjrkG2x3Uar03+/Muo3vPH5OKrlnXXINhg6sLcMgpCAx9gpc7HFyCG4+rEPaXvyXU1VGW5+ejTWGzoAq63cCz9MnEV9h5XlJQWcRdS1FweCwI8815EASIqe+r3u0gsAxTxcKX1BGiC1qGnUV9w4zizYkato2XyDkQaYK1ej5yMOhOPAsgZAonSREvcUh8jfRrDV79YHe8bmEXTmHmsyrsLpGiIfmABg4QvDWFckAsBwghq1ijhQKA4EgWAhNUACenHxng7LBEPf+lB0OLV4QqxRAUA32IhswRgIDYX1+tmXLwLAQol11G/EgXAc6KwAGFb7o9jFJ2FWjok1JngxBGpbmyAnCiMwNTIP+c/hOK60shVNiEzgjNkYPRBxICsOBIFfoX2A1OzlEQxrRorxonN1ksL8FQBoms+kLQNAiY7icQd2WGUY/lkWKqABhoSECACzkuXooYgDGXEgDPgVGgApwSme8+d61aW/h08FwLhH8ESawPZEZPVOMH99ep7uAme0EgYINjc1oaaqEqNGj8m2m+i5iAMrLAfCAltYBhXCByhy/ggNXgVPg4qdUgDkSpuXH5ECoPctDB0AOQTm5S5wWOaa7QitEQBmy73ouRWRA/kGPJOHBQHANIv4UjPVI/qQFwAkUWB/y9Y0hw12LgPHIDGBe0Ua4Iq4l6M5WzhA/fM+nOmKAOj3qksy1VDgp/BE1SKd4AkQkAitctXRBkVmDUsq7HjHYASAEQ5EHHA4UGiAC+J1ITTAvAJgGogrOJVSKkp3aQD8ZPSYZZKaEyQQ0e8RBzqKA8sa/Mg88w2Azp3fHM1fop/xqx+qniZe+kb1N5EH6O0HFEupaoDsOxk+djnqCqsVCg2QACDzEUSfiANdlwM2EPOS6c4AeCancwJAZUJpglbKnTWKSQpyBZm9hC7zbXTy6hxnKH1RugIaWiK0f5HSzguAEQh23c0fUW6/qiUAsDMCXsEAkF9149oVU25yBkAeQokxv6GZ0qclQmcKgDbhVdG1UMJtaoCOjlqoEaN+Iw7kjwNhQU25vZW/wQvQUy4aoAhIMMD3LqkcRvujGqCiOpuFE6jvz1CtXTdBwoAJQ2W7kh4BYAEkLOqywzkQFqQ6nLBOOGBOACh0MnkTzY0rYcFP5P2JtWMAyP7Hc6n9HCx1HAAAIABJREFUAVAFPz+/WmcFwDDg3QnlJyKpk3AgAr3sFiIXACT4Z6vyolISFgBF0VO6jgr4SQC0gJqjAYoRrXeCVXLcvkCTbewKSrpgCdNeJrBOpe5biQIl2Ql3V3kqAq9lt1JBAGiauS684EnPXi9bS6VYaMPMuLNehFP8BqIAgp9VWhAAZADMS+cXYF3CAKA5bASABViIDu4yArkOZnjI4YIAULy/g4KYxXUmAdIjpzgsANKEcHJVNyUs3RhIyov43jYdJwrsEXbyuybHUNkbWgrlD4wAMKRk0mb5ho3CHSX5pjQTLkVts+dAMABmm6pGXnLkLRXC5yeNV269qvd+UzH5HkvrBGPN7SQ24g4Py9ZK4IRql5wehnvEHGb/9frQCfCCqtmzWH8yGwD0G7twWzpfM+56/URg1vXWLFuKCwWAQb4/EwBt5fLVpGerBhgGAAXEuQFQgGAIAJSqaO5wEwFgtqKa+3MRsOXOw+WtBz8AZCXts3uNRrYAqGqNQVYo1QDFgmhoaebLuFNolHUMExgRtjipL8iGzORF6qrQ5BsATYHMHaLDiXgQmIRNhlXpDeozHGVRq4gD4TngC4DcZPQqaeVrOQa4b7w0QC3h2d9AJcUQHAAUwGRDTZFT40WwX2oMecZmZndWAAy/9FHLiAMRB3xNYOsLzIN5ZtP+xOGuHfKWxOeMALCpjZXEV4MZUhN0dR5EuL8m6LqHl2UlmUJrgEGzjH6POBBxwOGAHwCKVJRM+OUFflbrxg8AQ5hysUYOgOytb0wnk5qgj23lfW3Oechew5+xgoam4yEotHAuAsBMxClqG3GgsBzIFwBSBUlojAo0uPL9vGCDp79IoPRop9UDNN8KJ81ucnnYyzlmRIa9zWIDJnmHMuYsCMxQE4wAsLACHfUecSATDpgA6JSzCu/kEqDkC4BB+pIoBeMLfALVWCOtGoxWhNAPALkKJ/HLg1uxmLeeKNVc+tIlpncKLTSI+REABnEo+j3iQMdxwAWA4mZHyEJ1QdFeYTG6StdnGPHTxwkAQNN8deXTOJjlOc1QAEhRL8ZUX/WFSz5oHwFgxwl3NFLEgSAOdAoA1BU7C8nEvHZ/rWuA6u/iTjA3T9Xip2Y/fmW0/ECQIrtanlqO5V/lNALAIJGMfo840HEcoAC4tAmVlZV80HBpbs7e91flpA/QEpPQ7vtSm9Y+73Sa2MfuH0MDoI6N+vUSf9M8ODIs+hZaZ1DyYgSAHSfc0UgRB4I4QABw0dJGdKvsJpsGuesc5ScA/Gi0lMcjjIgvHUwpIk3/nTcA5FMRkWEbAPoXULWxLThhWtj7fu6DCACDRDL6PeJAx3GAaYA6AAaP7n/PV+AAxz/5fl+pLPHbJWZqnde4XneKvTVA0ZO4+yvQlVJEAhfkhcX+F40ZyqtlbLjjMSDq63smxIAIAIPFK2oRcaCjOEAAcLFmAnuZodZUZmtj1eylrwrhmp3oIU5wJc1ulfmlvdiAT8WXWENbwnneBkxaa/6WJd6ODE8sa1UTNH2ROgBK/GbaKp1UGGXZ4RFhRASAHSXa0TgRB4I5EAYAw0R6dStTMXulGuik5hHMyQYAHTjjylggABrzp1fiRNSWaHg0cqsAlAJpXtBmaoV+JbVM9pMJUACsroR4K1zwEkUtIg5EHCgUB/wAMGygw0abqPBMf5M5xE6Ze83/FyLpWbMshRKXDwC0EU/oCQeA4hpeOE0wAsBCiXHUb8SBDDigmHrBAJhhwh4nQwKg6oZTxtXSWjoEAMUNEK4B8lRAB+kEEZxIoqYK7dWPtUGFFMxniQbYM9IAM5DWqGnEgTxzQIBSDNjRxwfI0k+y+9gAkJi99BMjLzryLVHFFEcFJVl2iY6Umg9QJdPTLOVjqsBGTWLTGWlrlwEf/PIHBQCOGj0m7/WOMyAxahpxYIXlgAojBQdAweU0iTewAKxTscC9BF4R37QlxhFbSoshmK5Bn1L3vLVq4noBoEBq8YYmDtyhhCYsADJWRJ+IAxEHCs0BLydVRwKgXq7FPuOcANAEKZsmKLRKGv0VV+KUGyOusLRiw4fz9OlUmDSoGmAEgIUW+6j/FZ0DQXvWBEAdgDJTT9TWzGTVNRyaEhOgSZkAqKS5uJYytrSd1QNUU6rVCfuZwkLDE5FhUzHVLi8Hvm7TS8zcydMmAKogaLghV3TZjeYfcSBnDmQOgNn5/QRQ6dFa5x2/Gkz5EJUlAHI+8UoONq75+gVj7tI35I1M2sf4Z7ibJOEAMGiVMzuHgnqLfo84sPxzIAj4BAd0DTD4hocX58getWp3aYYtVBmkr3DzTx+2AqDH5QtFAwwGQDqu1y0O1czlbfIDgM5sxdg2DTBIHCMADOJQ9HvEAZ0DmQJgRUVFaI+8BDuT6YbJK39W8MULAD19fwy4nJHUAiz1/CYIeZgAjDlp178DAFAFZ2oCeyYDupkdluFNTc3o1b0bPvl0jOtt8ZkKcQSMmXIsar88cUDdc+peCLsXCZbstMN2qK1vUKrB2DnkMozNwQ3/lYAP+py5US0EyqKqdvOVpcQYNbFi9a3t8iv1apqItnhpm2E0QXZn2AdiDAb44aU6J3oTpHsVPvl0tETYDItKmwdLXmXa6xDL6yCdoTOxtGF3Syeg2WttVpg1M9Ygl6VjwJHGTjtsHx4AQypEtDYoVxNdhVClsapkr6i30+jvzhU1qRlyelUWUAAUX5A/KH1UE/QPJ1CwCnF32DcT2nL8hAFBHQDZZDsTAIpDY1lql7kIdlicEidnprzPhC9h5hHUn9lHCGUi99QqkQcbZgKKoRQ0l7BrY7Mss33W9pwAP/KbHwCq89FMV6+JShDiAMiv25o0sPeHsG8161aAH9+E8j0jtDHDCa0GqRUA+X1fkJcW2cqoeli2noAYUgjCLlBzUxN6Sw1QMCG7QZyFNJ7PrjupqjNGZ1zrISwLAttpZ4siKOpyZgpcgYN6NPAbM3DDa9WEgikIMz/txOcbyPac8x1fSJtO4CU2Fu1Ym6sxcXMtPLad++K9ps64TcVc19iTDpmODOysaIBcaQteKBX0VV55/G2t6qJqdMpEJWuJVpjihrcXji1paVP1SBlpoRogU/McN54YxLSj+XSzAUBV0wzcDHwcGwCG4nhgI0WaQwCgrYl6KgkAtCi6kpKwFoHXiR5KmzF3PF9RfTnDct+hRBawdfUfllr31ST3gevmkN+mNoFM1VSYtsD6c/aOOm/2m8MX928uEXKpl3Y+qnvDpClQLAOsseDnC9NCzJQA4EIvHyD3LThscv+lRXYzAUDrtAy3G48aUzIsIBjTAFDpUAKg+I4AoZQM8SWnVgRQLJLpvOXJvtXVN8bL63QB4NPc6NYA87fEziYIggRvAHRW0XWyG4SGBcAQeOzLAn3T6S6DzDdk/rgtfTXeqkY+B4v6yiMHqJTHgJ23NwDQ4nNQ97lJQjapLfQQs6nNNFGamceUDF5NWgNAVc9Z0qpogB47Xmpprl3Ivgjzel+voAmHG84T35CJ5FvhNEDOsZyExFsn84jEB47moXgHPuc0sC2sRUoz6DFqGnFAA8ClPArsgSEmAAqQolz0Od09k5rpc/xlaly707oRupnpzTW8erE61QTWNEDnH94AaJjIPtpNUM0/NWdaMNZLxEgQpE/3KnxMo8CZllRdVoJr1RczIEY8H6SXZtBl1DTiQBYc0CTQpgGqffLGVukPMGukZmilUbgylJepW8YVKpXXrvEEQBewWHIEGfroOpz8jps0tjkGRo9N15BgIimBQwqiNjehTzUDwFxNwyzWP3ok4sByxwHV9WabnN+xS3yAizx8gL6eDcvmdZWvshAjaeWl8mkOs9EuTD+0SIuXBigGcV1X44a1HFDUBlR9hISYQAAMYrmigZoAqGiA+dCLlmcQjfTFrodVqjz6hWGW5dqqNIo0mIqKysBral6rEWTqiudEWovd/65zxCsLQ7QipQpji7kJ7OURIt9TJc8Dr4h5LMEybrnda4kYMw2QPaVH7exQJMxjUXaLmMBOGgzrKxdhWN4AMBdedD24WP4o9gJAdabqlsyJA1l2pN4ZYzdBGkGuwknZy8CvZ9Kvm9hOR+Imh/a7h4pJ2qgBWPUZ+QjRAGubW10uN5uJ6p164JjAEgyVyWt9SVVVD1WL5kG3SwSjqA+wh2kCuyHcrEajMTpH1VGTmyyFKFvBDQJsr8z5bMeLnusgDlgKHHv5w+ULwYOEwY90BRXcl2A9dTX+gzMwAUBiAlfIF6O7n/W9p2sbSqQrCUtSBDz4v7n6ZL0iZ2Ki1Pi0HzhuLWpiAKidLi4zl/2q8jqsVihATVcinaquWp8KEX5BEwKARakEetbUdJBkRsNEHIg44MWBxXV1SMaKUdmt0mhCoIXt8DAmrhUklTw+2g/rzUqKFfi0cs/Oc2muJcQWNSlpMLxjm7bHMNH/nNBB0d2WsoP7ClWLmn6vUO93qKn3lV1cMPkS1pbIULZp/UO+DJ1N2yJOiOyqsWXIhBya02Xha+Wl4eTQfZd+NKwxkaMBw+7ZWuDKw9MVjqeujetcV1M78NC4WKkrj0sWXuBns4Bl/57g56hzsYUaACrvN7JxSACYBzvk9S9FW9Qy4Pn3LlOZPkjGFieGd1RHAGi4FfFopa5AjL1nwPaxnTPq5qXP5GKCZDkJPx+fuYGWAXmBs0op7zMk9AWlSIVZm1zn6Xd2Bk4ohJipopKpjzYs2IXhgfSWa+DgTEACYJjOxGM8+TjMOilnn6w7QJ/jd3sZfY7mqM9d55wKfiZP3cDogDFry03gBYoJLHQ2JpTey2QrmyUmL7VH/rifcDvMdrhN2wfcCvBam6w2En3RivcmDLrJku3m6OrP5cKXfIGNKOHWmXmZC58KNS8KMfLOZnajePn0zN4EnGkHgG2PE3oEkBqWpmn2asCn3j3lgzPaHJRQbzo5P7E4RGx+Y4uExlic6EIcGdUXJRmIYwKNDZC078wGqt3DrxxTYmJxpg24sFf/ohAAGOb0yuRQzE6sOv9T0uQ3tGj1xVdBs7C9KiHoGdvGUr/LdW1MU9zn/A9Nqia1AWqc9rOXGh/8FshA2qw0BT7lbhA6qKHc1tB6oaX5ODyGvepk0Y0cIHduhbBxyL/dmq08kISeuUABQKeuDEMlVSN0NDybl4AVU5VtDH65fIpCO6RGr0Ol1oetukOAxem3CcJGmF1LrXaaqe2ShWB1+ke8mJwJbzorT/NNV1hUDqsSZ8LjIEEKoC2shkeGUcnSzkWu6YnvRMKyiiBB49imrPbnOhj56ergCjtNVK1XnXpsfmOzHEPN6RN6oAqEQo11B0n8AdAkUhLgcdLZQi1UqRW3TmyXoN2cYOeA1zNBArIsf7edMcuSns48dsSrvK5OqBsUrg2tmpsskCHcZKI/K+h5HTj8e2uAQ/ou3dAoIrtMr+S/G/5JqnIp/s/YvIamtK69cegT4WfthoeERQ4ughOmicpnQAGO/ebSEMnXxPmmEmOaCco1O6m6WpKtPQ8zWhJCp9kmLdn4DvMqdVFnHcSBCC1VRvtpX2548VEZJWCxkvNM03MqMlMtUfXV2fyPDl5JEvVnmK7J0cSVCuMCPwF8mo+QP69MjgKgJ0C5or5iUrqORgIm3jc6WETXBTIEm/jFEUmPwCtdj5Y1ChlnFLVR0e7oLRGfVJqw1kjQTvQCSy9hCgOuGt3eGecaaUGmQ1g6zXZhaQkaX8iUK60h5Py0TaPITz7pC1prr98Fz2y0hOFL2HHDyI5fX7nQwkGBde9zbtAxlH1Hm5rJyyqRqtVn0QBlKStXiXtnGHtVJedGGuvDeP+HAGlBHp+TBECHRkVj4nX5xTeUdoZmSsl8dyaILuOOBijnG+IgtgEWM9FV+HZodcx31iJO0FVjsM2b4EBqWKEMErhchFaYDvmgpTP1EX5epgnA9x83qTrTnBxaqHNmGZBm51U2hHjuDBmc4L3KIR2zjaQ0uSjxy+IITPLgypQleGJTIh2N0AFe5u9LaatCcmMpMjBkl2yKzV3KNEA7AIruFQhU1lr610QJfbUXF9o57xsRzUyxUTeKllStked+W4mzLkz1JiBNv1P9f56r7A2MGQmTJRyvpDOF60ox2cM90AVa2fjiSbbHpu7UfCFbK9wbrvO7WvkDQC+6VG3ObOOliTsgYzyhbHamnOmuMdsuFKLDcEEchvrRw7KHhf3MwJj9K61dCCCFD8RHMzDn1OsA6GgwTjNhz3Pljw/CgYgegAqiWnPqlL6sJpBuJpvMkYBpMMHr3KXmsDi0eE6R+u/8CmKhejNFQp9teK2qUPRl169bX9LEkXdq+849no0HHc8Xsfn4+oRUBr1k3B9o3IqKHoNlg5s8CMMTAXYqrLrMSHN405ITrLCIhu4ic2e6CX64gNG4akWT6Bm+abJCnpPKHR+M+AXVaLDNJRCbvUT4AO0C7cr5izEtS4ChgjS0A/qbB8jR3/1+M5XpgACGp6w5x4B0xvoBYC5mq51r/AyyaMbZwYZ98zsHQ8hdl6/Bw/Rj+oWUU8yAcnFUGb2auyscD8L6CMNMwdrGZt6puashlyKsb9Tdju0y/aPzSuOByHfje8nXL8hsRwdf6D7ysJCUPSbIsUdtFdqMJdV7FnEEtREHdGWyjobJzVmpFLEXaggdkNHiVhrMNY3NqmuURrwa2hA4ZQNAZtq5QZA9o/sHbZvUlkbD2ulqvTSxQ0irNlV1cYxnrWCXgWM+BCmOEm4AoM15HqY/dwApjZRiQpgBILEKKkuFFhBK8/C52hSGXraDLBtH+I6NVxMG9Wlds7TCAzphR/sp6MHAVCUlMKBHO4Pmov4u10Kh33zeBHSVF15gRtdaAw1F8TDWxa1xeQCeCzmcL/xcflIzIxT5ukPMe8NKuXttMkynY9js6HdsHmwtHG3SvRomrbHpixvpu0XYGOIPbpKa6SumRsbT5dWS+c5dEjY4I4v0K0dwUeVcu9MB0MXzUCktzri22wkqWORT81MFySZCVGPmExK/u83B8NvHPCfZ4e3kY7rOAFGEQqYpuE4Gjlvue9jhqfJoqRCr0hWs4/mPrPLZJjkhlbGsphfqIPHp2Ua7rbmij2mBR7G52A0qt07tAkCvpTF9cdaDy3siZnNT9nWQFr86PlPp57NOnvjx9B6Z/IjEZn1DyX3lAnm9c7pX+FcUADn0Kb489jMzcxVNz2XCCuckI0vV2IQeSHyPbPM7pQ5o38qipalZ7dw88Sp3I+kU8zF8jzYeyibqbuN/FwoAQ+0oJc8yVPsQjbx8Per3tg1lsibvwGFBOrkxAioMhZj2itskDzLkrINxOtv/GchrGuBwtVKPfPJj3GUgMMVafdIJYuiHuQF+9MqbPqKuGTJiZAuDPgmA5okmwUzR8BkgOrNTAYR9z4GTN6JVVhStJIk0KzxgRs2CfH0+lWlUXmeycdW2+QTCQAmJGnRKDpgbcHmVCRdYCE0oMD3Fe9k02LKZPz6uRNEro0t5wZHi0qABXGXDCnPXy/ROJrneaGrGSvRZ6lB/1jZwpcABL6r1mdqV0NK4w9cOhE64WkuVVohnAKjBjzI5O4SJb+nQUnszOc17lbaQDsZ+uy4jFyAflvzH8zmVNJVoyXXjD3mS61QKPjmnl9KxxiqL9FLiHL+K0OalwJknrqU/qbiph56ydpm+iECunbkY2sK6ftS/0MKJtlXlxHq0U2XPlbKRyQnaKWFcmXvAXPz8drapmTKo7z7vwVIegMjUMhXwnFEZFDp5e47Xj2tzRp8qqJO/yZh892tToZqhMfHY1NqlUo6dIIZxdY1vJtJbnP/tgBIDS93/ROGBDe680IP+s8jFXdU0Vl/Y7Waq/o0DtiZsaAeG0U02Mq4Bne3qnjknDQBV/Vsct8YDIqClEufGd1vGgyY1Ctcl+zW/s58wmozxmqeNrpBgEOAD5/KiTEkedsoAJm+9xra1s8zfxjMrAFho8Z1PSJ6o55B+wDubPcwB7VrnHDQ6RpNzjVSN+ZgGLm2mvBfIvhW4jmX8SKCBJCzLhadfcPATRaGoTc2EU10+m9kr2qSMckPSz6iAn1j32NRFS1VRl7SIIqFuM5eAlI6vDBQNGFKcb2puIdVEVA1QeXO7+ovbBGFPSa3EYIlDgheKsO/59WMtIhFGwPzk2abk2doHtTOBVvThhVtqe3UDeARgteAl6dv2vPm9ukEz2NO0adB83TLjbPpM+S3mwuauwVqmZHfq9iZP9XlnTromWwZAOL3pe4o1c74T+9ItpwJa7AAo5VsxDdxBEaK1GaoPbyTW2tFOaSSCaY82v6ASNRZjxyYvqtfoNjU7EUl1fIIqDLFu4kLZM3x51hQaT6B04I+BpOUjLg/Ln2wRS0eLdPyazoLJfsUf6l4xj/SAIz5TbdILEHRQz1yIO+IJlUZz09j8ZTkoihlPx7Xxsrg656ccZ0xQjg+4lHEuh2H9kuwMsKnPdsK80mlMAPQzm3WII1oN0+zkgaSctqKtDlzKwWVo76YG54CkuDbnZCapNGqmsQRF3XET+2NhfdodABGRW0dNMLP71MVwCrSwpRMLWCSQUeG7rm1xTdJQwdwA6PSrKMy8V4u/UltnL1NZpZRFsB2GqehonHYeqOcFhraNZbE2Nb5lsn8yARpH4JSnjEPLa2xPgNB8bd5HQpjDQowh5VHJFjDH94p460uveI+kqiTFxmyq/TtYe3WOBNbW2LUZaqFeVggzMe1g5ucx8UrTsYOYQ7v9d7cJ6pIToZUZMWA12q9Cj/vQcnr0AjHSQvgUBcirKpAYS40Ci15J3qwotKDSHpu0oE5wV6a8iAZkUaRGSG946OareSJRU1h5RtcMFYe84lP0OtW0DcOVTpE9JJ6hycAyTcepJO3u02G3KWh27csEwGBIstcwtMGTsmScGHXDW0dyEe0cHNRFoh4w6mYxzQCfaUieWZBO2R4yOGbXGmwwp3foKmihavtei6OcQc6UOlpn85IJO7Qz0cwXjfYxdADMbizylFAv/MBR7V0CjSZ3vB9uZpLkYjNIxkBLgx/t4BCHmilbKar1sHLYOuCxvszghgRAziD2OwFP9eBnz8YmzF8svxWMYHIoAI+NTcGMCyj1D/LOZZKzUgRRtqNtPMphuXIKvXcnPQHleM6CMTJs+pSuiTJUVjowMuW1JeFz56wNRj7ZwmsjEPa6k1Uz6DhEUz9dIMTjTBRCNvTbaHof/Hyy9KsehiGHddGY3YbPZDS9rRsAHSszE/0/Mwq8eWiuWTh+mCDnBiU3fboryQhG2LL+5E0ihy8idcVr9m6fnYgEu4OIQpPTTVxR6FQ9rkWkmYk3BUByP5jjkgsAdSBwQETe/SUN4g7kMKzQjWM1IMK0Co7ZlrevqQd+sH9DgIiu71isbBlm0WBBGUw9mMW47PQJDwThnc8MABmrxHsKvMEmqN+g320C5mVe0ePJbl1p3ZhWrpfV6+cj8t72fi4KfgwZR7T7wHK+yY6GzECpo1s7a65bMmZwIBO6mFTyvSm7tYOoqVFRueGD2R9lemWYtdBATJrRRC6dd4ezvhRgM8xtBuI8QZoTx1rroMg0QP0gi437qzZtFpiiG5VvWNHcKYDgBBnUbayCofa9klOo4gtVKDkTbRvUDxBtfkTXVTv+tjc2iMpMJzOHabk6GElAFLQZUqX6VnQo9jzbLD94a4vWgEIWTn2+/M4VRwsVqjhksnn8wIxpLGG1SXUr+VOQeb/5mVGuvXj54sL2q6+R2NbsaU+3i2UNTPOSaEGSNk9BUNJSFIIpFVS3ETuArbdNu7RJghmckM+qd3u55KZSKavbRfXzCVNbuIPEb873ulbI6OSW6W/zarXz1Q1eCrOpJcmvxhlbS/MX0g3gXh6WYC25x+6DKPeQw+wbu39P9KsuCNe66Bi6iRhXwuq2dBsBmoJSVVhVp676fSZb3hMqLUCXywYSdybFSuhcEOsadisGt8uO1uBjxNavqavkg//BM8y0hV+l9HB96RDDnvHQ05zfqMtKMT85wth9croJoLVRTVkPhvuZtnY/MZ+DUnDD0fbY7LyCIDatToCn0GgFPSS/UGqpQmMUOYYK62O/zl2kTc0d2OARYdWE5GYvhTnlexn04KDj5EA7i2HmFTpaoKGJKdlcZAibqWYDQ92Zry8u88WJ2fM/DAlz31TxEtQwW84mNfp37nk5ieViZFrdVhwqMlpt3wYaWAseivu2yiPiFA/np3ceJK8uNQXbiaAHz5erDjI9QszL5LK6tmw8o2+5kI5wOG4MP3ChqourQb4AVV1Ppmg4MhheYpSW/E91neTa6SczA0DuNFTHktWQPU9e/oNnlR7ygwqoHhBsqIBCI1NhW73d5BQy1XP3VO1OPCtH1Mxk7ifk3wnIE/LJxhdVgxT6eXuqkP04ZxGDXOqjc7+8SAgiATepSUjfniiUwDp3tED1RofynOAzF14dDL3FQ41f0HF4ikGmprNgJqfWQxwYLzS/p62l1GQlTDlSpKZrOyvnJEZQRHfOcvKng8sWPriccCbMKUOrwQyXnIrN6KQT2JLYrYyRG9nADxcfDH74YaIdi1gHLjaEgA8uxw77zWcMYgSScH+YKNxBhtdrPNt0Z5VL9okkVTdPqDAT6ydlDGemoInjIC5RkT0gANc266SyfpptxkFC7AmHQ5pUysn6a3W6NsEASVDj/OaIM/suleJX1DiuqDdPHJBkYCZ6EeAm5q2CHmuppMzwQ0H4CUX/hLLYD3MWOXmAml+OgZiZekKYxzQ9Rgp99wb1pTkTpB0rG0P8Sb/n9znootqA0HI+a0CppHmw/pxPdia0ud0VbcdmyIsT2QM+Bchqu1irTOscMm5NyhQ6R3iE/5byT9vHaZBqOg5mGOKvntwxlkUptisxPcTVRut0lK4Etri1Jz9gYnSJ1AWnpTNPcR9XyIt0zLsICgBAOik+Hp+zCMLpXSm51V2AAAAgAElEQVTMYy+44fBnphMpcqUhspFIy3/Tc9yceQuqNTmVYKUKL6eELq+bRhWQ3QAoIqaONqzCjqDGnJHGF0X0qCbtaWozNjtWmXiQ3cFl7FADIKqwcqBWDnSq7SngTOemaHlcgGQOnwRAKlgOJLLnnENAIBTN/1NcS6QNBWZ++MX+N3OBpFACkgiAcP+c278nzGIOaNTE4ptQgJoCHiYYCoBkKTScaarjVpSxV1RVxld9Ezj/dADA5hj2A0Yvh73KNDvWuRfWyzuTXYpJwIZ3Sa/YyqroKmCpHFr2jaCe3mItVbhkf0t/nBPb9tgqBh0GvY7Z7Ky/epqZG1CN1qv0K+esK5GdSaWaOq+dHNrxyTa9u7ip1/eqkm+XD8YWAWY2udSek8vtTaO/HJoHnwAj91N+WpxtDEqRcY1M7HiRam5Yvy43idqvOj6LzDqyJyFNyW+VJrFS9l6MlxI3TqTvkMmoAH21GIMaWRa+wti3MwgAimkw7Y48TDQ7Ij4U/KTJy7cyj+zK040jDDOh2f9T11N8J9L5iNZhgpJsrwAoP06UaLEJgLqGJHMVJT9N3cO5GeCY82wUcap5CXNQZDO7AIDn1gn9g9+4Nl9duI5NcFfAUVSu4Sd9uP6MVqoKIQSBKhK2za8Cc9Bo4dp6+zAVaOV0mfwNw1P1GS+wsQO6fX7mYaE+63eAB3FLyL2Na8odGrY/jOCEbtraa/KZ48vV1aK9zkjCrFUhkY7NUYzf5eAHC9OJTQAkiEB9nhzVGHhTYaVfkq4YnHFX19fT52tSJwIZzLTlfj1FE6RyyrUxCmTKLKUPUfve6V5EkEkPqr9R7gHeuTBMNAC0JD27NELXpjRz+xRazHwgbbXc2leQFpnpqRpGOHNpIzZNELAHjSGtE34QqvMUY5jrkC0vXFohJy5f/efKC8ErlSdM5NwAoPLVbO/H81wOUhUYNRDmA6pamnA1aLfpNSOAIYWp2enzcvaTueZCaxS2smzJVXuqpSnBTaGxOdqbM5KggYGwYmrzJkSLJP9j1oCjAVKNT7pFWGNp3seA9mQSsa/+nKcilFIBWgQ4HH8e0+QYAFLfkWKiCrOWYa0THLEGKpTfxTQlOHLsUSHIZZrwiyH0GUX43Cayl8msLaPb3668as+EQua7dIuwTVDC+CSz2SjqWMoyyAPLRovjW3PT75ySDjXqoeT4pLiFwCUm2/mxaLzDRIde1jFbU6Z1MFMrraV1mEDEHlJo90AYVfE0U0LEusp3rWhSoetIYrOqsitMZbVfskfoPFRXjio75rtXhHahTcjhgdxbvA/WrUmbrkULU08VWvGc9LuaircETI8fLL+rLZ3AhQBRh2Nc8dLc2BTUjMi8C1CVOn/qb0JbZMDJGEM0Rvq9Iqci0CL0zfZEAm0ku+KLqXNpOy0oQf7Nk/QIk5i2JjRC5/6tlDuu8bFIMf8opfTZdwz6hfYomwmixTgi1szgXLBaiUCLb51eOfSb+0BuJtt+cJsOjiBRYZZarLL9DeATAR2+bbnTR1FjJdXmdvPYofJrC8Jqjzi00pb8NCWrzjYdH89hn8sN6aQjCOqVuox8CuZGd8InCjGUV0w2jK3H+C82OUVqdqVSmiFKAIJ1IICRyYqQS/JfdxCA++wUL5sXV7nS4ZIPdVViMlDl1MEz/XbaJpe7i8xRFXynlXNTw9FOBI0CCATfVBqVLcRlSuUH+5XyhrumSF9suzIeM1PRLUOZauYm0Dj8VefIqBFYrMmAllbD5sCuo/E5yEkLwLIcNKKIAQc0WuxUYZbU8GRgyckjVA8f4QlOplNoTySRpCCZRmzMlDl0VCcAwu8Ai1QQxb8ntD+heUmI4uofiwez/6cKrAo20k/IxVEsokoD9RUqZrR6MIrv+dpzjdQEQ3UrKL9ZAim2TSMAUOtFA2Rnnl4mgqkd+ZkSUnb9D1xf1DTF3exKczPwnrxgVuW3GRvNgUQJQF59GMqRa77m7zZ8V0FbaJJuaXBAxJepneJHdTX8Eqv1A9yL9DAgyMDMcpypwCPCDErdVBXcBBCw8dgcRIDDoYFrbLKNE8mVo/OorcBN8b3UfgXgU1TkeiQ3fWW0lxy6qTTayf+SSQrCQmOPjRYAaHBMgJzw83GMc6qvSFOQpcCogCUrtPCzSgMt7YaIUnDBACeBN0JvVIVf0uJ67aQTpGEL6I7qiUKvOrjpUGADQJtAmeanGzCVMzMAOdS+gnxKJi1ejnAmx1zD41NUFBfjhoznlpFwSUXM2BiOGRUOGm1z8/IlCorMTWv2wWSFu2Q0l4j7epaNVzZQyHQNOhIrw/gJbW0cf5iQCVloy9HiJNNdf2hmpeQZzwBxylQ5ckA0aEdeHH3bud4WV9JbqK+ADcqv4oq8FvIuIQbKDr1uABSarzDEGMgRXCTvCGlLpeh/BRyLqGds1B+zNQ2Qjs//HwMa5tGj5q3QymIiF1CkwfCXpfNN5miIlAXG2+J0UXGA011uS2Q3EX1SCi6ro+28fVjRzASNYgQTNKUfROjrHCBtoCjAw7ZhvDZRGCCStFkcaKrQqpvSr99cNl5YoA87Rr77UwHQCzjD0pZLOz+tSaxNGM0qWxrUuQcBs9fvitFqDWwIzVkoeepaiu0iIsGqT5jNSTWBueKhnLTiTwo+MndPOZGVQ8vxWTraoNTkxFU2rtwInguQla4fEQUm5m4qhfZkCgn6XYq7CBgdVLn78PdZVK+maS8CwDgKa1fbiB+GVz4lgBHnPzpg6QRN1AoxpnZoWJLMJ6ia4CowKJEd4QwnPwtgE98xchlQa6BnSbeRAK/pNaYT3Xb3TpgijkkSzoTMTuxdJmyG3TgGkf1BtX+veWQ4ZMGaO+aQo7kUbDDesf5aiUy5xXeqb5QoaIWCZyiASJN6jmC+XmdlOqxQqGMMMC2fgZqa98k0J/3tGbopq5jnmi/SmQcFKItpzYBRHncMUoW2R31+vG/eRpiwgkr1oGRpMTEKesTcTaRSbD4K3goayO2Y2PuTZvKrcCyiqm6GIhVsRO4f9w0WxZneJCK0DigxbgqgckA1LvO8VN+MCJw47d3b0fmGm9uGw12cwpIeCW6Kb1M6DTnNoo3s3AxpiLPQ1VAcenJlla5ZupEhu2IImx/Qa49Y++Bfyq1jfVgXfTq2pTN9S/tDoB4ssGxMjQ5zMLO9nkyti71jfQifkfq0fvNLXZ8cINzDOesJgGFC32r40cIujZ+WYEUw9HERNN0RTBPgAKKvg8ot9RcGJqw/sQcF/jGfHvtR8ENiI/uW/38+puJyUedgHmDi32oAg663zPdTRZaY0SlGhpkILWjj+YAiObulrR2JdApJ4j/k0Y8UsURFwBVAWzKJ1kQasfcmzmRz0iKfPJAhK7+o5i+LNIqiqAJ0KPMMjUtqZUpElTHaUTWFBihWQARS/ORMMwkUP5/rLrMYhkeOmCmvwKl8m517k6reETWEGnSoq6cp46u6qf1FO1M9I+xGsbYLo6TwKK32vKG4+OkxXgeBix7lhDZ/8+tftHWboWy727p1+hObVo+XutZLHDohMNbaxGdurrkqQCQPBoWJrsCa2UiJdEls5EqMTBFRQENmDyiEqBoa09jsUsYKLPAPZZr3a+gYdjFGMDNa55Tum2Tt2KstOcCqidMCCPng4r4x+WeSmLuJJBJI0SgvxVMxX04j0fraEkkKgDTY+s6EGfQuMPk/FvAQZe2VPEB+PFCw0tJbOKYquYF0asJvSJQ+jrriWRUgVK2RCrEYn99A0WSHN9YvqVvSbgQgckmm44tipxy4heOeLZ+5JZwF1zafEtn2kAntJBUz50vokiL1NPIGMn0kxgIHmhXlVfo2WAtnZl77VvRMb/54TUgSZhpU9l6FlmHozrIXlS6d93pqk0WH1ftwd+SF8XJ9TX47XTiTl24WzmcqHZmcYAq/2J8qnwKZbKb0Men0AUCv4Ryfm0BvxcaVYKRzWfrP+AZV/WkqczWAlPjn5HWy59zyIX17lpQZMzhDcUuCKwNCCojqez04OJDviaZK/XxJ2hIk1YW1d0CUpCq1p1Noa09S7ZBEhekKvTFuGinfryyXADUnYVYWROB+QAmC8j3BeuqL+F3zK5r+OCWZWQxONTRriWc1cVZnr1nNRGW91DQps0SkWo88Cz6rxr8waSmLjLUUIOSgHW+kSKoatHD14VT398Y9i9Uqo1bmU+KEl2htwo8XWihw6twNd3pX0V9x/bBcTpMpHihq0wpUfwEXav1A0qFRG0mTU0aJ9rEiuXaMOc0Vtugt/P7lvWT0KUMTkpqpywfB52iAG1eSdLA3cFMqTxY8lVOSuZeCprikjbHI4iGkycjK8nOL0OWzE5iqsF4zZVUNx5AbCcyKZqkqCAywGH2CnQKIBZipfkcSTU5Q8COgxqO+MlAiAFOkwBCAJPl/7KqcTHh/7qff00WxOIrjcRQX8WirUj2BaXROXh8JhKgAyH6PswoxwoxWfIdF0nfoaIvaeW/IcBHJIJSFBJW0lv+v7cpjfbuq8r73vldARSZjioqRqcYhxAEDFonihKiJqNEIxJAYNf7hRCiFOESsIf6jOKDggNGgxjEiQ5lsBYItRahoELRVwDhQwVqxtNLX3vee2etb31rf2nufc29RntR77+93zj57WOvb3xr2OoJFxRekJq1PHPrkDNb9lOEwdgdtn2SeHWZECJtKRqOVgo+ROEzL/OIXfg7iOb8L5JTkZdY03/H4hbXt41QQt/13YaerIJf7VJEKYdlwo2/gSYzbO1Pu3rlnNUdbY7RxjYDANS/f0fzFZoBjUnNK1BLOxr6OBQ18fyl+PHH6a5vh65ZAg443f8eJEa2opHg6DjpxnkLhbMbTTnT507+XKSk6hSEX3lT/QRaHoeaElP2l7LOzhRAvPC+pK7A0NZaywHF/yRHO+VpfXC7DR3hw0I6PL7TjC+fNz9dNXyRIez/8MHD/gWAITGLjhxYIlhIZL7vxJpuD7tPrIHjJ2aN2xtJcsKvz4SxgAICgu9EjuPlezPAPukVr8pB+vd6u2cWZpjcEXvpYqYcR3BjzDK1VoQNiOhsAiBAbq/RdZQQGgjs3HWxeXgaM41dfmbs6tB07YqNM2AGIgJkCyE14fm+xKg1JRFWAparGhyOInASAwM1h59l4RAHOjTOvY1u8Z5WSMfvr8ODVtWOX9sal7e61NX5nm99hFnk9TT/CfKII2kkYOYEQoHyYeXC+YY2kGAYj07wEbhaFbwlz45oU21l9fMMEkmGRZYXcDJVeYB1CToOR7VHPAeQAMWRxHlz0ZwTgLZ9JXyGLmGIABoIGcAcW1e2MrwNa9+f1z7MgQg64j+HcPcftuINfH4tHhwF+B62zx76OB7/xtr+PoXXzszO2DnZnjzoYnjHwwEShcU1/gbWKrQCgiIsQJPGAVPgM03BSP+OUuzdaV4MPcSrgWSqICHxGjbzkXAGoRTCSSU3+RQPq9dlftJoMULstvmg5+uVHCTMVk7iLdsQ0XoNTj2OBHE/OcJeqvM9VxS+E1WMw7SNHbmYF2zQ7OD3a3hbIJVCnLT6Q1Qla8VxEg0e2MlecvtgODj1yLHSBcrjHIMtLcGLespH+G4/l2fr5hHAtFKyCWRezDgDBPox9Gc3HnIhCn+TjlKKQ2pMdtMutixVR+OVoXpPY4VhZwJwjjt+llX8kgjoyUtKhMFej8Wpsh4lLQBOGyXs94zl4p2nnxQ52KF7QAbBf28EPb8sEq0P3sJ100OuBDqTSXDSw7Pd1pmj39QAJ1+2lN/yd4z0aMQixN791MGxmFl9ydKbhJef1UDpYYb8JE8iE4n6lgaC/x7NfYqYw51UKCvRrMhGZaS4OZP42S2VR9o23NStagnAoVsiUn2FWdPL+2BDEn0QY5e6McNHapZ1jwmKwTwUwRJPK9YPoUi10plYmAvcdnLPFf+gzOklh4rPC7UZALNpQASHAz/A9d288MxU09DI1dcPT5X0jo16o62qM82UI5ZOVjFCRr07FNwSmsR2Y0YPCh1yK9SGfhXKK3GH7c7zgBiRrUZAkTGR86rMq84UVhMwM65GUycc1eWDx+VDENErfapMOdtgQg7vIFDnTsu/cweOoZceduWkqcMU80AdHGcxm048n7gj3wyXnTW22RwZj7Dl9x3aMrbM2biq92rYVPfC+cjO7uxc56JHgngZz3oHSrTQAnz+RLqpffet7YooDXHzwZj52gDo8NEbYwfDMIRgiBckgx4lF+s9kobv56uknysAAOvg3pqaocKMmoXwSOYZ8c51IKoHA+wehIEtzlrow/fARJGUEH/69shhnAK6qrPeG0EV39Vpeyc+qIlDwqByjuUeNd1moOu+dNDeHmzTQf59XeWQ1XSvTVGWPceeyhL4v9Sqnd4AaPLyOlt3XNfdORl/9O6WwddTxV7Iwn2PZgbaAFxufgv1Mu/nofYJGZFTfpc4QwXoMLAkYSKgnZ2tzsDlu0ZvEUAd+rSYwvHKS2KiBiFikIIuLmRPQAiDTEOYzvUW51QzlYNTdOdff2ZsVdDqTu8f8fB22WOgBAQyL/hLYeiDk+Hy7q5u8HgEG06sMFEnf7I/P5kuuf3fwlgqAQHyasv33zgh7ArQFTLq5bAERVyweT+vgI5FcVqkgqzKS4pNAII3LexviTwxGKoIfqTrha6MKOei6NoX4uuzZM5MKYU1FGTyigCQT37G1jdDwMfJIf1r3MShKElQ16hs5Wd7aqD1TzUOBWPk1XvK5fAXlDMuqLkH+/NkBrgJmI66F1zrOaCaAjqoQT5fgQa6QJEEPGEZAKWDva7bafKhkZR2XuKBK714AdjqRwS0vnYS1klNOJoAYodzMry4TDvBaiDPfahOMfdjyZCQuQEwvkTUf5ZPMKWW16obPhLc9ALxsTTqnFFHbSMJFgC2C8GIUI0v8hFViH5HJBSB6haBYf/pOsQl0qOvAdkyztZu7xvzACpHcDCaHAgc9GNL9gh0Umf7CmoGVX4JV6omV1g5+6bq/tTSYYCtinvZPjQEaaCFFBSCJitHdLD46bO2So0NjiZxSM1HzjziiRjMlvvJvCICoKoQka2CQl88S+7P21QMsbrInM5lV2MpEiXmh5mKyRLJSYR+jUhVTOA/gp+niZrD4RMPB1z8T+hSRsjDLhjfCcV184YIJ0xQM30CyphEsGDkzYJEcLFUNMp7wtXElEy19w9A2fActoC9KBQeN/49MSMxGd/6z52Wtw5sT22YxDSfHYdXzNE4XqRx8f0q6qS62w8ZghYLCBZN3MEgPo7nPEkvo25CsAT8zaJAzrxXccoPSz/sTzJW1eE1f7JPcxIP5lp64TxrzzqVT2d7aH1QvxH1XLx+Skc2UHAIZsZbBBvF0HreLfUcGBD3ETHTGd87y+fCfsTjWAfQ0F7j7ejDE01/CrwfjFk2LnHqneLwPCdb57+Bn3vQ3Nv7DowZmZ2eCh/2IqSwXLxrokdwkgzuwyPHZM0dIpfHtuZqueCh8gyE+wZpgPkPgotK0+1w0NXAMZPDvLLNF89wVcDCfAyp2UteWgrLzIdwB/jz5gaWQQInMawUqzvcYhkl4SKfNuKv3B+eS6vyo79QU2R7T+9qFDl4idpsbC4aSAZKJpNq5TDEjfCAcAeeiMAeyZN88o3qvUw2bo2Ckoo7GdjJCC0CaFwJ3OCAvo5dK9dl3b8c7zruj9bK5iD4YHsoG6/0pIHJvBeg018dzcDF1cBOwODztqk0TNyPP8vDNhnKg86sukT6/TCdK07UuBq8PkPGNfQbKLKbSGdxH7z62kxnHx+c9R0/e6EYz2TrWBeIQQY7zx2CDngidjFxYnw+q39rftDfKpM3jT1/7V7H2fa4IUB3Izh4ceUAE6TBgZ24aM2DiCN7v7eDY7z86Omhn3UzuFDgOGTrPtH29A6msBVbVU1ZEqfxjcEXvAxc/mSTB9dCocWGidBBLEIbsjwDFG/TzCjj3UkJDOkVYtYmZoNrj+txlaW/cMOl7WujxpT6u7G7CVDClzsiGXZAKFRsWia30ufgHS5QvnXiqlEpWVrNXtlifD/A9KaFU9+FSzEensIAiXSzK+Ec5E+APNFnNiT9k3gRSmdaSwVVYLbRuajrBtaVxHWFLV/Auc6C3b4ByrAlxUIJ26h8zSVluNBk8iSIKMhzvnQegXIO46TtQ9ZJUPYDRzdpzx16c1KO6rFrQwUoLHvRHMKrdAyKd/WnU2Llf6IMBnuqODTzTaaLLXZdecM2N1m/rp6asuEIymtv9ff0/LYtlwQuClrfKfEFEkI/cTFbzmBWmoXbG+FhZxs1GRnmpsHhMvkaz38ncQmzIQGMIRJrfwUq8byN7RDt+1dB+RMk2sG/btPDZlvtmX+OIhqO0jaKdf2NTnRVswIrQayx8dU+uhJsgaCAcjuI55UaFJ1hXvDsix4FnLlR0FxtGwEiFnxnzxsKob3dSZK6N0ClteGti/FFQlBr9Xc37ds/Gb3ZQVyK7uItzk5kGkqhX3DtdPvRURyY/cQ9EAMxARMAShAnCAhmT0UmuX8hA2SDEMvBNzE5qeOQWoNRZ5IGxvazK7MGSkhpTo9q9JzB5u4/Pk6NjTvw9Id73Tn/GmpWcP4wX44oN/accADkosEDxCYo/jykrBENjfAY4KIuOoEkQSpiydg3M6w50/T+Y2ZlfSPM3gJgeSWKTs07Iavoh2WdGkdV0BnhmiXXKeYqRT4v55VIr481ywhx1blKEUzgKc1QTw9uAUQl+AxrvP1calZMQkfaa+FeVZrFRl+BOgePy3AW7DNMK/cuh+NZSwNff1iXysYcf1qIrV8yc3jA6Lwf2ix7kOoXblIC3mgiZy9w0iGYrWjh8Npzk0RdshhysToooztFd4ABW/dC4kPMyAae3zYyLeYi5YUR0c2TnsiHAivQrRYzs4zK/o0cHUpTrhnb6fPRipf1/eOcG/Hb96jCD+0kNz73rEd1+XpcJzOED91rOAUo+V9a+1/Oz4gbSRwXu9OtVcCOeQ5blBUky0QdXXXNjvBhdAYXqqmdzM1CC3d3KZfnPw8MjmL+HPeevM0X380kicQ/w4ppDJFxbEKW3g8qwwdhorhLwbFwsuuoML6RBzvhOKTO+bKxeQ+FQHCJvHMgHFDZ3/P7roaKJmNST4CqAu48FjJKnUuod2HkJyA7y0YFdSiO7Nfe5bLukcxAx6Jfxy0YmO7oBmEo0Bh5SYQTYhaWsejPP0yk+8f4SBOIOB0xVGqgIpZQDFJpCkA1QcgAKt8nIQLEW/Mcx12cmLJXNZhiaKqx+RZm3eR43AaQ+Kg+bJ8x1wyqsMDGUflDZYJhGAr7VWVRn+iJ44akySTeQ4rc0R2l29q80QJH+7woyOK2BM7idwaW/TjZfstDOOi/0BH3Qhd6+3eeBkP5Mg1afbs46E5p1YnBSRxgz82UXO/TBT/7ZO6aNBbhz0I6EecG3psLlJbG8cktngIgY9/sAbiycetSjxJQlO3bnCdU8ddIB8aj/xydkyL3f1sGyCI0/B5PiUekwfasJbPdRiWxts5QXFziLPUAcZzKSbA/NrdAyEAWnNdRWks5zbvlRAFCcF3W2lc3Zb5HsXlRyD0BGdUyo44LzSZkdhfbmFxDlc3Doy4URkxvcYGYofl8Ibb0iZpGnQpTj0R0Tj06B1lGHL0gCaPx+1R/23+Z0VAhlXCYcbirKAycmmW6xaTH2To9583WCwmKgjKXcEQBUfizNpPDilBNdJ8yDu5t87XAvghFZzr4DWz8idsHSWizZ2PvE55NthXUg11Bxup+vn9NFJNf9eSEr8neAbD++2uMMHfj6SY7u5/Py9SUpem21qD8Q86qmPaY4zV/MRbhvfuL1CoDyInR/0xRz+riYAKMEQopl/HRwINMz89j9dD1S3E3hnutHa4yA08ESpnU/hncUKTfwEVLRyMhyVw+/ngY5aMLnQ0KYKUDa3xGsyGlSosk6BRw1zUUAQaFxIBwy5hlEud8O/GUP4U79XY0Ma5RsXTiBDWvCNT+zdI0BrBNwRoDDbEyggUWAEAoaryxizoe2bHcO4DVtSqeYHZqeU1sDLK26OzWfVC535TH/2W+aAggL8zjaF//tCOjT3z4nPL6KjUqkmKzZwbAzLmNa/jOAsldM6a+M9GUiQLJ4ql0ngo716OZq9+2hQkv4IclSZE55dlfXrLdpZ3fjlZbCQDc2IK4bx2jHffmcRYoOgLISg4Mff93bS0lYU34bXCpHEp6MxJaEjTG1xdGevjlCZm+HLNF8gWEKd/jDLmCBGDerexAFvkOvNqM+IGdq6l3zx06VrTkp3dS2tRvMCk3WzlCj96WQ6Uw/sLxCkbDwSWmeoJvt7Jf9tEXKiF7KkbyWctIuF01hnnTmLlxn5e5QbtgWo60dXRsBRhuBK8BP1SjlCH+vO9SLUnCTkme67Jk1sTD3yjzJbdGXgQSyK7rp7BmMyIXEv5wX0UxRbCb21kcStKX+nbeVOZrenl+aKT+5vtyC1KeoY1GfIN0w7FqwHbOMYC6a2uQ70TzAAZuhjxemJw7/9//op6MfTzcAFCsVAKPExIaDtC7MC9pHLT4wPr7svMyvWAA828vl70GR7ue7+8L5qNFHszbXqipE7e9gTsulYPgE0gRUCAAuPPix1/7lZCkA+Vmlwi90SRgZF3eJNI/lWI+aMfG75wBJSguKMKR/kJFnTDEKNHTzmAwxgx4MWmHR0Bdhp/4MLphVonFJYkIywFBhSLSA14ZMA93SByTXhqaMwDmyIk+q5ba5Mql1vSOtIxW17GHSfyqWYpTvKdki3QaDaxEyITPR8/1CQ6VF+TV8pEXAOcXZVoiesL0QwopehRHGYmlAZjFfAIxh3Yqhk8PXArCmHmKGjf7DgSt4l+t62jW+uUy5gN7Aymxmjwa1zATrUFLZ/KI9vZtVlvFZf1b657yQqLdFH1q6PBgJzkzKZWjc0FQAABxGSURBVF9lyASnDi4duI47W7RqBB5o6D8tV5RBkxAOd514bKAHOOyoWwZOSBZ1HnvTIBc+U9IX3QxUZcJXmQff3JTPrIYw4X/0NW+bAdBQwQEwWq5naXUDVxMrGaR7hwicsWd4SouDVf/BqLOxQK84083k7ksEa+SJFARMzL/oQZQOJ5acHSk0jC7TF5jD0yBOpvxUc5Q7G8c36qeq2ajPuQhyEqZqEfHXVxVamtbcAJbeiQkjJBfQ5ksVcGBWmVdYiwBom5nIXU2bVAaFVMzAeHogCKZIYmFPOjRx1nNCVPG4kalQK2BKPLKYeOP1c6/rFRUAi1U3PbpCjoONf6iJ8MWMF9dIDJ/ysJALlR/+jn2SAJVnZ/vtF6wCMktCudnK/Eff6Gi+qjEc5qmbrgCvBNBx8PYs5vHx5IWYtowEw6PBEnpY/Yz0Iu+3t9X9jFahpb+jdzDTE/cJqAp+qnGZdlP7C9mMvEYXwkX8A6L3I6+5YQZACSho48zPA+DRH1bLRalp0y/rgRT80+AEYcatwcGfRlZGXe4gF/mIHmyxlBtPqUHBBjBEBl6Yr5iik88ESJM1al9SZZiaM1pqAfYb6Ee5Vv5zkpnK+ZlCXIq2DDUMGrbnMwyQo+9H7p3JGHqufQ1i5UKqOzFNzTGKvEKkMD3Fc76r/6YFsXNOiYwFWDchcIS/KT48p34ISiVPGdXLF+UExYq7CF5AMnsm3Ce5hUjoTxJ8L7Zzdx+3G659X3vJVde2b/++x7Uv/6bPade/7ub2jje9vz3zyi9rV37bH7QXvvIZ7c6PnGvX/NG72+O/5pHtLVff3J753Ce2s2fPhCnL2gc2PLWplQEHw2LgB6b1+Yu99p4EM5jm4khl88S3tgV6MXjSP/C6ND3Acf6iv6wogVtnV1meirkGq/A51jYzR7BwzkPt2G54+zZOfIUV99yr3+ocO9UQMdtaoaICm4AGcD4Kia6usy67KUdGJ7Do8Cg2mY/eAFdYEIGLuXpgiDiexyINLLsVKTaWe9hhmH4LV3SaveKohiBiOrz6F/rmAG0TXl68LaC+ABneWzaRqk/lrxXbjHkacvA0zJ+NTFzRv9r7XBjyDlIrQ8Bl2qbC2RYvTkCadlwxVx0nXBj9Hr8Bz8UfrNMYmLo3edOcj0yCwxE/aTFr1zUh2ZuuTKNc2Hc9BEpnuTzSNq2ehtJTRDxiaQm+Xr2EjvpfverP25c86RHtV55/bXvOL3xj+50XXtee8ozHtLdd8972hKdc1n7xyte3l173Pe1Fz31De+yTHt4e97WPai/5sWvaFz7xs9qXft2jbdTv/dsPtVtvub19+D/ubJ/6mQ9o//XBO9pDLr1/u+wLLm3veccH2g1v+If2GY98cPuMRz24/fNNt7VPetB92+23/U+79BEPajde+772HVde3m5+5wfbf3/ozvbASz+xHR4dtn+56dZ2dOaw/evNt7Uv/upHtFtvuaM94FM+oX3eEx4WUWPLhLDoJU3lNHWxfgX6hIE6tMn3o1mORB7M/kqWttgenwjy6rD33Nc4AA5CYiHyUT1L7T4xZcUvw8Pc6isc5a+c2y0+HWKx7P7uBwQoOfC6cAIQoYowo/uZ5n6e2QHR02osIt2/76k23ad41P9/KtMKk5Il5rfZ7yG6xn6UiskVHD/WqCWVC0rjyh+ouI2myszWLFFyiGQu1Jm/grJkEQoasxgOL/7agf2Nr7Zw9N63FHdkRLlGn1Mx6mawWrOtz7RKNDfug4u9yAIqmeBFPUgviXJODud8Knz2vsYHrf3mC97UvvgrHtF+7fnXtmf93Ne33/3Z69o3fOcXtKt/+6/bd/3ol7fnP/NP2q+/5bvbi658ffuSr3pke/yTAYCPufwz2+Vf/2hr6qZ33tI+ese59t53fbD947s+2J7+7Mvb7//8De2KF31De/97PtReetWb2xW//I3t9154Xbv1Ax9pX/m0z2///k8fbkeXHLa3Xf0P7Xm//S3txT/82vbUH3hce8Uvv90ONnz7lZe3s/c50178g69rV/zWU9s1L/ubds/d59vDPvsh7XOf8LDYdLtunrvnHpjPsnFR8wpHj1MaqVvVP4tm9YTLCH8z8LmWY2IHsHQsuZIMcCFYBgKu3IQmHEHDN8n2YgmTCdLnN7EKJi4n49PnqGkVeu6pNO5VjEA2j+LhiCQqBzOlhWeWWeG6lu/ywIr4EoPTMjriRRlisUqwREr4+PjisJ+9l2BIExIWy92d85rT7rR+Lj03bU35wXYaS/Xf4Y5xKfbYk5m/g5m3RRDHdmZBVICcK0HbHC9Ke0VwwwnmySlCI2rW5+ocrJz9Y79h8lMBXAOGYLr5Q+0aeXOZgV039/p3/k7bEnBxE7GXZCfJ7W1EkiKk5Pie8+3GN76/vfSqN7Xv+KHHt8c/5bJ2/atvam+/9n3te57/le153/r77Wde9Yx2x3/d1d748ne3y5/y6HbtH7+nnT171L7m6Y9pn/bwB7brrr653fHhu9qtt3ykPeDB92uf+ID7tjv/+1z76J3n2mO/9lHtxVe+oV322Ie2+93/Pu22f7+j3X7r/7RPf/RD2qUPf2B74++9q13xm09tb/7Dd7dP+OT7tjtvv8vk6D//7fb2pKd9fvv151zTnvM739ze8BvvbEdnD9s/vetD7Xt/7snw8/EYnCuQWhAr6jGC3QRZw8mVEa6i/QWO4TtWJqrs4eA5r04GWAQchRcKVTXzFaoU/4fmUjjUNKLPEIKXWeIs+deTpyuXotJ50QXuJRuax/Jcrt4O1mkLKbAaU/QIsUWVvZyXsUYHwl4AokeKeYoFlh7MbEQr6ux23weBk0+lmcyIMwSc81PtNP7FjQQBi4RPVecpbcT3tABuzpX/nDmZQO2GX2QhOw6c2e8SrMAEeXbN3hMxdTlH7CS3g7oZsh/ZIu6us7furQI3JBOt9PVYgt7EC8ga0D7fO0v/XW8NLwzPiKtVJu4JxZ7DxlnJBGPKDz3S6WoJ0BU6xLlyLlgHStNczDg8r7Vzd93TLrnv2fZv77ut3f9B97P/brrxA+2yL7q03fRXt7TLvvCh7dy543Z09sgTjfOIGNNXevNkszZ/3sHO8M5ccmQPOr77QjtzNlOK+ubPoAPKz6Pn+l7eWFNfIGCSyJWlXeecj9KUm1OVgpISIzMVoEf106R2mzvXnCsUAEMYXNgGiSMO6ceEQvUZjsoaQCIdJCClwLqQO1BxUXlLgEUxt9U/7kI1BlQcUPpca8n+DOggikymCDCEF5QnWOBzJOyjkg0ZsPVLa6VJJFv7DmZKlqfMLRWblWw0gII2+HoBwkAmMvB7nR89DJzAI6gnkcIZlWQLE+Y6wo3yXJYZx1zklVl4OLW7BhcQyYO8wHGdhyK9naRh0tVMebLZ8Wc6LuFsOrvirpE0fzGHBJcIRngFEW5WfA8t6t5Bzsx09UKc4Qf1HDvd4HMaVhAm2jPUQsBciOSXogaZXkVTueQRFh80Rg9T28vA2+sg830YAW48JmbTLf2lYkYfPerqE0sdx9wA9Cy6LEUNJpmJRGSMETmMNDU4mmqqVlbOzckX3GWjgGWUx9KnYw21z5Tyg2e/6np7IqOi1rVyFhcNTYsjloG9ylKiPRQ2CkUJjOABrtZjyoqb1fFCI++mMEDHItwvu6amteTQaazzTCVuMNCOIgjddO4+wTzlUY/19eegEs6RFX3A39YPB2uLPFtUmonWXKAEhCrXzgglEBNAxiIRsSY5SLLLXC8IrVW0tRXG8wJARddsLXh2KuGhyKitcayMs18pL8Y5L0LZhVrq9JlAq7CJYo0KMSmI53yFoM4aVIJiwZDJivxZCiLWFpVScuSoZhl4cPV3c8l8deo5Gs6T8hkwfzH99qvi2+wLIKqj5QBuiQ7r5xIs8CFi5Yb3f9Dn2D9n9eTIBezXOyPrjwPgs9Ok5c5MN/ubGBBA4n5NK1LA9JeBtmndR853vJPDRNcna9g5t7sxRs9zzQoTHM0AkSMkegtCPPuV12e3XUtNsafFdBWt96u6BCjhXEc/79ttaHmYAhl/F/Nw9CliYasWrExBXmGBDh3ccLM6+PtlCKoIRyIwE60cUxh17tUGWS8RydvISQSgOvh43mJ/Fk3rfh02FRNBNxmzozlFo08v/WXsZYwvfJK5YwYOjpM2AEmkAAzrYcoxvkPXWAkdH64w7tTOeo5egmiIVI+sKLCQck+tNnOpH4RPl4jubbwvNq7YTZyxOAvpixDl0p22mVkaLFKO8RWlGA0u99FRE8muxCTEZuBukUqu0V3vEx4NvqzrrOAXbQ3tsx3MIzvsm6c/GqDWT2KgQAH/XoFI+NkoRATgCFCw7YFp6Vxd6M/xd/H6wvD0CPqro4Q+EvTWMdsxIsyHpSYvzdyBaZbU0gBAbWNQAm5Fz3oFAFB1ZgQ/PV0R3VsB4eBb6m1auazRg7NRSYUAxaZXgFjQWxXJTSGOA2PIhSwsVJnRwMI8jBKPqYxoKBXm9QT7Y6wKjp1x7qCIdyHYvLr5CpMZ88xz0qidKIvkAEs2oSIfQZagPSZu6H0woFmRZyyUwRcFr8Kf60wQ9vv8HpYY1zkOCuojj0nUbsVuLzPrBTBtruBrSLCwqiWoAUez1O0ZfysYGI2VOzIt0KNaolyCqOpAyE1xjhKKhzIsoGB6PjhuTCCOZbcvuX4r/yNWcCg75pTSiSgpva8z/Gr2km+PJvf7ycC4/Vu/A9zGjbbKSEavPbl9cR/kGDX5+umNEokFevRkF+5TvgGAPXDaR8k8gWwOaTIqD04huOmNnuGyWcygN27+B896habBMCrly0pGFTtupp3MCjI/LFmRptS44I/sjIgc74tNRQ2TXB6B2+co6GRu++IpqDpvmN5Gx4Uegx3AmPoeXV7LviUzc3M4TrD4u1TM5KbZnH4r+hY5FpozZJrZLtaEAoVNhRAbf4TwkU0Z73AGFC1YI745xGAFAKnVmGI8JTtSEgooGhAsKYeE9yj6S3F4VA1the/Hm7cggph2PMPJEk6RCKubLpmqLwTupxBRi+suPW8PMsCQLcwwHfi27spsNl4Oz9u3gK5/H9XKoyMdtH1OBkRIhgh23G8xf54EWhglL+OqiFxEWfdO9tNOscn6ql8R846zuh10sb6sSzTKj1dvUQunTn/M8Bb4jZ/nuIYIrhY9EEygA2dGovUc27grAOatKExAgcroLAV+NTb1I3JSyUYFzkJtk20x0rrueoDMZNKqEz0Zn7ZSWWVOKc1WBUbuV0XPYgpqFBJdyXeYkIXx2cb2TLDyTLU90+olAsrQNxaYyP7H833y2BYBEOk+rIrN4IoLMpyAFsIveZxSwUUsQu+uIl6ueXFfyJWrVYpggrMPxvQ0yMAYKLQ+j3WV9mKN6/eYy0HqCuOKmQ/UrhZs+o+4dgwU5FaSikJJWQPaLCH6LI5Zgy0u9ElljKyC6pIF8j4EEpA+o35IsEKFuxGE2P/KxXN+heWSJGo0WcHezVzrQ6msEquYgGa/rbcXXVsF9U2QkqbYW5MW6e9S/kYmuLhotZabAOhTGWK/YmEEuaL8gx8umc3QI3fWQ7mhEAkx1TSkqcfdWEWdPrzZ1MsgBfopZbAHZQo25XI9ijcTsAF5M6uQfUKckPg001qgDiUa7WO3EmOR0O0vpbK/5YTNYJoocCtD0QCU1D4BGxOPJwpoUlFq4CKGCI0LRMxAWMw6RH8qPZTGI6t/cM2KWan+VzJA8bfFPR4pzhGs1Qd7kgc9VgognzkEZ54f3ZuLMc9NpQwEpNDlISASkefQiSwKymgp2aaZssbulKfN0FWt7Bwr7kqmNG1yDNQMZrpPgN3Nwqf2k6zcD5UFvGnkeoPhzaCXZn6a6XVWC66PbBhCFnK41cZaKhzJ/P7JBP7hP80gyDrAgAeb8kp1Zzp3CUorH1sq6UqEXB0JOpF460EFoZ+rVwUGCK5M6QJkWRSh9rGunhO6YvK5BeAFTvMkSixF8TGG/EV0eBw1IZHKh3l1WJXKOWTSMIfhR43XFLjfEP0lnNS3pTGQAVz1awbfiH3KlCPfXgkgkBXOD9wiowMdm4YyEF9PRkM3pHE6IeKTmU8bAEA0WQHQOOtMxAADsf7ev4huO1jzb2fgTNfJzW2bzSgLo3wkuPs5X1fYXuop3mHh0VcWFQioCyEbyN1IyuHeLP8IlmRH3OA2gWDMHXRQZJksMj3bUOEImJsSACxukR2nXjA/x+gVWbMx7LShBPMkUzfWY9FebNaUkR94+V/EaieTybp/oQoZ8ILKMl1Daqzx82QhC+ATE2cCCAGufI1SVzSml9Ql3opmqvqiT6OJnZJEkBn7kmwnU2kCdP0BIxtMUF6LYHG4+zxkfDUlXkcJoKnmHwo9eIDJKuV4lNmGpVv0oMiqVFyHlda4oowuDYxqve0DdPPgq2LoOB4Is24DPl/20WDisZ+BNh24uSlLXwikdsxW2jDUyOo11kxUz6ooEyCsz/KuQR4w8auoZC8JFXmCps1MDsaaEFRyiZyzaVcV1DfmaAFJe3gX32FqqzxYQCOCKQA8zqwu87AlTQEKlYnxGcU1oAA4iuaigOkCPRbPzqt2/a98p/Pw3IPv/5O3LLe7VNYUe5qroTuuiBEG9y8o8CO4rFXH2198qTqaXi81Kzmjg4kr1CBAvbC1+jBWnFY/xpoNs68lTBnH7/rq0FUQqjW5BDbl1ZQGSlaXBAdRRh8kHNJMUWGrqKyNh1ogxX6RlI2CNUPirU2nK6Z0sxKtBFj6MOf0hg0uYuMY1Ck0RMBVWJGIt/S8zuEGESR0meVCheaxyWRT3teFFpSPxIQ834sWRNVjpjWxDJSzpy4LEmhCIkyemuk+Uut3dB6/LP1UJwRedDaCFMToc7PpvyGKDLBmBHlbIueZXZG0JYDEh/mtbQJc29VNkUWyhxTo7R7YFWvFnsPZz5EGLmwB4DgpuGFVFUM8d25S0WrxDVMMPd9fVg670aRZrArZEH1XaYTF3i3BhR2gKXLHkQ1KFeBe2dfa11iF14ChL7RsCNr6xIiGruozYjOJa3INUth9DKtNRNZszKPjK0x70+Ruo8jH7PA4oDJMJWD0gSl1kM5rX2fAxOC46Siz3xP0vU2q+uShAPgMVYuhRZCofK9sRnwjEh0KRHKNrY1cCe2U2MYseGQ3sglP+nUKkCMLnd14pai7gQNycROMrYApQc/7vKchW9boEuwEkGJq9UL/Hf3B/EE0VlvXLMS7prEMYsXMVdZS07NzmwzQJUQ2qLFj+bdyk+mqkszMvDWBLtkBEzC3lmZgRomEfjY5fWoO1zPkbxpxQ5RxeEsXZBfgkwq6jjxv9X5XYalJFA9ByZEUhlWoghwkJ2+0dVGQUr+edJIbC0+4JBjBdQBV8lX2ZGXdjNB1XMNad263x+c1Sog+Bkvmslq5Zp29dCjCz+Ub6Aiy/nz71pOhoxW7zzeohDq05H6n+F0evueOMhj15OYNj8BSBIqC+jjHDXUF/tt9SXkspqa3jaNwZHtbcdptwFmBnezrOUY9fjais77Ny9eHN9ZxhTTk0m348HjBuGFWrpmkiOsFFVb60doOAFLYBk2JPzPJYvSFUbxnH5krUplzKparWEQ/0+ybWReHumakNk53dEcf/PgaMKFOwkpac7LKFoNosn/E8uozsNU3yzF4lO6sdf7iyqepimy/L1ie9t9e3en/dN4MQCQvhtfZM2NOaJbVh3DnDNia3tgGNClBhGKyrzZPjQcXwpyRUAOoTMEamaOmSTiewXVfyrETvgGgxkKIeD6hqnoxfSlimE39OxQzN5iTTDLNQkCDNXDFhySQVV8jjYqVrGaf5ewv02uq+OLJO0yUl7NNmvpb/m6uPI9ijviX+aarnvuoaT2ckgVvtaQAWMFwfsc1F3SXAdYdd9wPXC2GAqFFGU/Q1pKaMqCcE65wlhOQeNCdSsvrhEiGk9sUNhzefiYlLqR2ARBX5pctrizOOPElquw6wuZHgVW/KRVgBVSnFdARdEdzWMFybwwIXuS/vsqsljgJ2mrfkGx/IZiVefKY8jCXM8MYcywcmvy5ufXgoeFPAp7EvwqtqWQ6Z+OcKICNcjk79p0ciMxO15jw6ISNgFb/DozVfE3i7uCXLZuzmbbIGTSf3ibO8P0fNXq+zS4xxmDecsYcTFsflH+cxJwDYE974eL1pSuCpQlE3Eyq/nLjOzUD3EbsGQimT0QaGRhYUxfdWE8yEev3VX26LLIoKkAEicAM3EyHiv14VTLE7LIC4ulnoV6pQroc+cI/mCDpS3wKM6mI4Qk+Jr12VNjV3O8y0mFi7s21J83paX0+m5vAho/5tO2Sde6Znqu2ymcLyqasatahGSCpwCM483MreHBSQGBvsp0JxzhFpVbmb0G9hVCfFtNOYsvQXzlVNOzQ46MjHWgol4qh96tXbNu/PW0QZF9odbrIDP0ztS+8M2xrj1brIE8CxmhvmCi87hIMz2r3OV1MYPQ7xQQMahxhQ79fknanDXBjcriIJ0aUT7BsZ0Xv0V/0As8wlSi9wD1rMV4pHz+rwskJLfbf4jn4aC3Y2Y9k2XN/t+VrvXFuj43yp/2pTCzHqv3Yes7pIo5sqeZG7s2/sqbTrVNfZ6ba4HlZqivkHCuxq64FqIZLT5Njd9qNZOwExLQap4kFeXUNXAwBp7ist6MJ1suniWat1/eEIMg+7J0EivNGXOyUTB9ZmMqr7q5MGIOBjR1/lzFq5z3iG7EprR3oQGPPiXSK6sPbVp0dtV70ecDvbQeC3Lv17ATf/8saAmRVoRiJNFn2jJ30ba6etQJiBFf2GQMS73V98Wz2CWZf/n26ca6eWfbooZkJSjYUOG/LTUPnaoTaABozXXHgLdJk1PT0jaW3tWXe8h3GCuxTcGXYwBNHmJrjn5xCmGswp+rCnmUBwJ4L/ir01Xl0M7wAOuUpTfQdLTtRKD7uADgKQQFwSPfEf/CJ7JDD2igf2QPAgnE7ZtHsn0ud19ssE8TP4dK0hvJkkiyAEk/uIDTL0+l2e/b9NOx3esbGWPek4RRyb7cXrj8g3ziyk9pU4JltiJN4TBpkbGc1s5s8OKMNZVo+VnbjKz4EsRWyINWF3biZFyk1fOOakRuAxa60yJcnSpVyj3vxwpbTmqsJvrUnY780I2+UjzRlR0ldQz+W8CQp28fAjxsAZgBl+70VFe3rQPb+CnCQsd0bf9A+qMyixEDKhNXy3gxlIuz7GCQBaCZrOc3Sneybqzshr98a47xD31tY3IOq04zIYVTjHdzgLAumtr8bfVTnlT8aP1BXuiKbSJtfW9lg5YH33qeprojcoj0DMZg0v+Gz7SSGseG6jpNfLoRKRuW4YJxqMfUnguLG0n8sm8CJYL141goA132ur0IyCbKyZ9x2Tit3cyc+zgDISih7S7Fa2THINOSH+bauw/7/A8B5klQZ4lyyDKkI30hPQQVdLYcNy3WOfT+kiWcpO7gnCiJ4O+Fbj/A22QIY02kYo45w65y1DWPBFPJ6Ze5aRGl/x8W3ad4uZtulmodfd4Tb6v9xEvWwLAXEF8MTnmPjdIqe1YGNckk6+H70v0ongWtbxumO6HLUT4DwrXAscRJkwRaXM1RWyf+oZcWQgJ1nVCez92NEwI8nAO5B1RzJ5RxwfSA7/58A+L9TCnEzpo3yQwAAAABJRU5ErkJggg==" hidden="0"/>
          <p:cNvSpPr>
            <a:spLocks noChangeArrowheads="1" noChangeAspect="1"/>
          </p:cNvSpPr>
          <p:nvPr isPhoto="0" userDrawn="0"/>
        </p:nvSpPr>
        <p:spPr bwMode="auto">
          <a:xfrm>
            <a:off x="155575" y="-3306763"/>
            <a:ext cx="9182100" cy="6896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" name="AutoShape 4" descr="data:image/png;base64,iVBORw0KGgoAAAANSUhEUgAAAUAAAADwCAYAAABxLb1rAAAgAElEQVR4XuxdBZhUR7b+u8eHGRgsQAiQBEIE4m4bd9nIxm3jG9+4u7t7XpKNy8bdCMSTjQdNgOAQZBiG8Wl5X+mtqltX2oYZuP2+fRm661adOnXqr2N1bqwxkUxDfJy/EJdf+v0RQywWC9XSbJRGGukYEEN2z2c1aAc/RGa2/M4uM2am02TFCUO8OUJ+j/iVGV+7YuuYgjOZ0E9kCEyKQn/kE4pgkfEF7sRsABh+40YA6LcS4Q6R0GvZpRuGAcAuPcGI+NAc6CgA1OAyEAA5sIYHP3qc8wM93LnNdQDnnA/3WGjGdmxD8yRyJiP+6tLTyxMz2amtfGJ2nT/zsz1PBEbdZMWB8i5yujclUtzSdKZp1wCpWpi5CcJM4HBbPcXVV7kFwj2W1QLl7SG+gYWp75BsbtkuIhF5Y0y4jkwAzMRlkkqnmWQFuFkyM4rC0R218ufAcgmAmW9htwaoCjwRdqb1Mdigf3cxv1/MAEBHLLw1wGjz5IcDQpaCQNNcic4KiOp531lpDLtyXQkA6ZwM5ksrTfoA0wgZ+NB7M4VTB0AgxQzlTg2AfopoV1BSwwptV2sXFgDNeYUFl7DtsuWbKTvi310FsP3mnQsAEs1+0ZJWTJ23FDMWNGJRfSsSyRTi8Riqyouxcu9KDBtQjYF9KlFSXJQt++lzzQmCQKBmsPwoC+AEQTIygRV/l9DyyPP8by2aF2C+fL+wDX8sTeDQ1Sp9Del5ixrx86R52H2roTkxxPZw5ppv3kmIOuwQDrghjyj4Ng2TbZvcPnEZsfQ/RvMxVm6UZv50NgDY3JrAhJlL8Nj7f+DrCQsC47n9aspx2t5rYtuR/dCjqhTxLDJOWjgASh4bS8EAMIMAiCkwRHiIb49GdiiBLL2F6Yn+Cz+zMYkN35qH1mQax65Rhds26YHSuP2Zc+74GJ9+Pw1PXbMv1h22UuYr5vNEBIB5ZWfn7cwIyAg4DDKxs51Qthps2PGWZeAoEwAkGt834+fj6ud+xfwlLSDLQGhvj8fQXFKMlpJipAl2pIGyRALl7QmUEY2QM6JbeTH22WwgzjlgBEpLMtMIBQDa0mEoRmULgBLvwPx8mQoRYcJRXyzCK9Ob6TSLY8A/hlTgho1rMKBCn+Rrn07CRfd+ivb2JLbeYBU8etleKC8rDisnWjsKr55+vay6jB7qIhxwRaQ53ZnKbtjpRgAIzK1twtXP/oJvJy6k7rCm4iI0lJeitaQYKQJ6XlpdKo2yZBIVre3o3tpGwXBg7wpcesi62HKdlULjjQBAuu1FFqGaEtPYzhKhw8ZyqQYYJ6DHtbws1FLy5I2/1eOaX+pdsjSsezE+2bUvVipnIPjTxHk44PxXtHaH7rIObjxzh7ByKNuJORZaMDMmLHog4kCWHFC1wI4MsgRpgGSP/T67Huc++j1mLmxCWzyO2m7laC0todiRKilDuqwS6dIKJEsrESspBZIJxFubEWtvRqy1CfG2ZpAgZFEiiZ5NzejWnkRRHLjgwBH4x7aropj8I+BjBUABeAT3mhQAdPelQqX6Kw3lZv15Y0YzjvmiFq0pnuZg5HevU1OC0bv1Raw9gaMufwM//z5fG6tbeQnuuWBX7Ljpqr40eDmhsyY8ejDiQCfkgFRGOG0dYRr7ASABP6L5HXLjZ6hvTqChtBiLqiqpmUuAL9FvdcRKyzXFRPxD9dKmkwkUz/sT8dYG+nNlaxv6NjRT6Dl1r+E4aY/hgZqgCoCkD1MLjDVzALStayzmIKxUE3MUgEWtSWzx7nzMakzSnvqUxXHjxjW47MclmN+SREk8hoe36on9B5bh9Jvex8ffTbOO2Kt7Od699zD061XpSVHw+ZDjZKLHIw50Qg4sawCcuaARR9/2BWob2rC4vBT1leUU/Nr7DkG6Ww1i8TiIfbd6JbBZTRw1JTEQ1z+huzmZxi9LUhjbALSkiLcqDbQ2oXj+NBS1t6K0PYF+S5tQVhTD+QeOwMF/W9UXBE0AJMtFAyIiTuEGQPaLK71FeSjbNV/SnsbBYxbis3mttIuq4hhe3K43dhxQjgl17Tjzf3VYo7oYd25agxfeG4vr/+8LtPMozlqr9kZrexJ/zq6Tw++25eq467xdUF6q+wPDmvPZziN6LuJAV+JAIaLMXhpgS1sCp93/Lb6fXIu6shIs6VaBVHEp2vuvjlhZJSriwPa9Y9i8Jo7KYhYmLS0CSuJAIg20JYFUGmhPpfFLfQofLUhjcQJAog1FC2aiqGkJytoS6NfQhOqyYrxw0bYYtFKV53JkCIDuu73O9bXgjHw/oSBIftu4Blz18xKGwAAuXa87LluvOxqa21BVUYqWZJoGQyZMWYBDLn4NJGxOPgTgnrxqb/SoKsOhl7yOJQ0MQIviMdxw+g44aOe1NMCOALArbc+I1kJzoCMB8KF3JuHBd39Ha1Ec83pUIVVcgvYBwxErLcMqZcDRqxShpjSGvpUxrFoTxwYDilFW7NhqyVQafyxKYsKCBOY1pGmGyItzkvh1KZBKJlE8ZxLi7a2obmpB7+ZWrNyzHK9evgMqPIKiIQCQ4C372KJhtGqLz+9hF++V6U048avFVMUln+0HlOHl7fog0dKGk659B//cZz3suc0wzF3UiCMvex1TZzFNr6Q4jvsv3B07b74qDd7e/fx3uOeF7+Ww5aVFuP+i3TV/YASAYVclarcicEDzq+VpwjYNkFhru1zyIRY1tWNmTTXS8Tja+60GdKtBz2LgvKFFKIvHsMcaJRjSswjvTV+KvVbtbqWIKEyLmtL477hWqg2+Nz+F0bVpGigpnjkB8WQ7+i9pQHkyhVuP3xi7bLSytR9PABSY1pIwb6vr/UgAzOEK25SlCezx8QKQvD/yGdmzBB/u3BdFiQROuu4dfDt2DkXwsw7dFJOmL8Lro3+XoHvSARvi4mO3wuL6FgqGxcVFOOry1/HD+HmyDTGPX7hhf/SoLgsdzc6THETdRBzoUhzIl3/QBEACWHe/Ph5PfjyVmr6LqyqR6N4Hqd6roF9pDGeuXkRN3n+sU4o+3Yro3r3m6wW4csu+vvxrTaTx0rgWLG5O4/V5SXy9OI1YYx1K5k9DaSKBlZc0Ymj/Krx0yXbWqLANALXIuRcAOtnROYR7QWz6NHb+aAHIjQ9xEn2wS1/8rV8Zbn7yKzz0yk+SAUVFcaRSaeb4BLDthoPwyGV7UhOYJEITH+A95+2C6XOX4JCLXsPCJSyHkGqUGw/B41fsRc3i6BNxIOKANwfyAYImADa1JrDXFZ9gYUMbZvWsRqqoCO2rrI2i0jKcMjiOwZVxCn79q1l6GzF1t3xwMr47bQ36b7bnWW2BxvYkyovici+Tti+ObcX0+hRunZqkwZGiOb+jqLkB/esaUJ5K4f5TN8PWI/q5Jm0DQDoe/1/MTwPMNfJL4hcX/lCHByaxMHZpHLh6gx749zrVGPPDDJx643sgjLN9RqzeB09evS9qqsvw+Bu/4JanvkFxPIabz9wR+263Bu5/6Ufc8cw32nWaG07bHkfsPiKS/YgDEQdCciBbMDQBcPpfDdj/2k9RV1KMRdXdkKyoRmrAMGzaI4aDVi7C+v3j2HZImaRqSXMCQ26ciMVXj8TS9iTO/mkpzlmzEuv0KKGuuD8Xt2K1nk77KbUJvPdHO8bVp/Cf2SnE6heheOEMlLe2oX9DM/baZGXccOzGoQFQNCwoAI6a24L9P12INu6F3WOVcrywbW/8MW0hDWY0NLVZl6m4KIa37joExLR9/dNJOOfOT+gJQXS77lVl+PiBw9GrRwVOuu5dfPI/J02GBEk+fegI9O5REXL5o2YRB1ZsDuQLAF8cMxU3vjQOf1VVoKmsFG2DRtDk5pMGxbFezziOWr8cJUWOdTZ6RgN2unsqGm4eiYO/rMOURqBvGfDpjj3pnd83xy/Bvuv0kItD9v/rE1sxrS6FW6YkUdeaQOn0sYilUxi0uB4jVumOFy7arvMA4I+L2rDPqEWobWV+v7V7FOPNnfqiVzyFf171Fr4fN5dqbwP6VFET9885LOhRVVGC287eCbttORRTZy2Wpm5lWQlVWonGuNk6A/DY5Xvhr0WNOPji17B4aYucOAHNZ6/9O/rURCC44mxtMxV4xZl5PmaaDQiqGiABpxPu+go/TK7F7B7d0FpWjsSQdVEZB64YXoShPYuw5/BSLcj6xcxGbHvXZFy2+0r4FGWobWfl8n7bvRem1bXiu+nNOHzDntr0pi5O4J1JbXhyVhITGoD47Ekobm1C/7ql6F0Sx+ibd3VVj/EygX01QCcsnB17SaB3t48X4Mu/WLpK95I43tu5D9arKcYZt3yA97+aSr/v0a0U7993GMpKi3HsVW9h7NSFOHaf9XDpsVsiHmehcZIO8934ubj65G1RVV6Cc+8ehXQqjUuO3QokQPL8B+NxyQOjqe+QfGiW+EEb44Kjt8iO+OipLsgBNc4Z+YCzWUCVg+J523fiNxUA29qT2P7CD9DQmsTMntVIlFchucqaGNENOGZwMXZevQRr9dVzdetbE+hx8TgM6l2CF09YHaf81IgNehTh0c26Y5N7J+Psbfrgn5v00qayuDmFZ39txcfzk/hwURqx2rkoqZuHvvWN6NaewLvX7ERLaamf7AEwSzlKpNI4/4cleOT3BprQSLq5ZsMeOHudarw+aiIuuX80CMPI56YzdsAhu65D/ybm8AdfTcHe2w6jGqFIySGJz6O+n46j91oXyWQKp9/6IT769k8aNX7wot2x/caDce6do/DKpxPlvMlvt561I/bZljlYo8/yygGxRVUN0F11z6vk1fLKlXzMK0grVAGQ5Otuec57ILt6Zq/uSFZ2R3LAMOzfL4YtexXhmA3KUF2m38siWuPIO3/H+NmtIPcYvjpzGFbvVYY7vlyA696bj2eOGIQjNtI1QBIRfvSHFsxpTuGuaSmgYTGNBvdZ2oTqtnY8etYW2HS4HlXucAB8cVoT/vlFrdTGjly9Eo9s1QuTptdi/3NfpsnNpPDhkbuPwDWn6DZ7GMydNrsOe539Mk2eXmNwL7x0w36ob2rDfuf+VzOFa6rL8eotB2DoKjoT8yEcUR+dhQMc+DTMiwAwH6sTpBF6A2APJKtqkOy3Gg7sH8cWveL41ybl1uyMJ3+sxbHPznLIZScV/fd/jx2MA0fWaFMhVt4j37dgbkuaRoPRuAQlf02VAHjvqZthWyMS3KEA+Ec9y/eb3cQ0vKHVxfho174obWvD0Ze/ifF/LqTf77nNUNxxzi6oMGp7meX0vRbyrc//oIERUh5rr62H4p4LdsNnP87Aide/K6/OkWdJGs2TV+4dqmpEPoQmP32suOacU6VH5aT/sShfSUNqzBkprbRAr7aTnX+I7/1KYYWVR2UH8z/DHOX5kZaO7kXcKvHTABOV3WkE+O8rxbB1b7sGSOgmgHboc9Px8k/uqlDfnT0Um67STZseSakjADijKYX7phMNkOQD/ulogGdugU3XXEYa4F8tKWz3/l+Y3uAUOXh/l5UwrDKGyx8YjZc/YSbqkP7d8fyN+2Hl3lWBlRy8FpfcNzz15g/wCS+UQP2B+2+Ayx/8DE+/N1Z77F8HbIQLjtmiC+UHygyl0C+b6uhNUKjxdABkeWH6xw0sOgAarckFexcAsn4jAMxtFUlKm/iQ/Nztzn8fze0pzCA+wIoqJAeuibW6AccNLsYew0owtLe9fifxBa52wyTUctwQfS65YQS6l+l1QYUP8NOFSby3IA0snofSxXPRp74BVe1JvH/tTuhvFEfpMA3w7O/q8MgfjSDVX8nnjk174F/Dq3DvC9/T62vCH7jFuitj9YHELE2jiFSFIMGOWAzkPySHmZzIJAxOzGT2N0ASpInEkn+Tv8nvcxYsxbPvj6OR5D49KvDG7f+gVSb2OPMFeVeY0FFdWYpnrtkXG6zpTpLMTQQK8bRi0uWahFkI8jqkT5MHZFABhgYAGvU0tfdm89/0d2lzp3SuUT5PPqw40WgVAMnBddhNn2HCrHrMIVHg0nIkVl0XVUUkClyMYb3i2H0NJ6dPZR95duaSdgy51vHhrzeoDD+f5S51NaMuiTcnteE/M5MY15BG0ayJKGprxoC6pehZHMPnt+7OsEL5ZASA2RQ+IID3zNRmnPJNrQS5fQZX4OlteuG3SX/h+Gve1gCpUHtojUE98dJNB+D36bU47pq30djSLoca0r8HXrxpPwzo7V01Inu6HKH3KrQavgArj2STgrPOFW1OmsWsctQYaf55mXQ0j5KahHwM2l1nM9UcdY0W3RXz474hbW42BVFgZcDUTN7Ktxcq2qL7O7dvkS4MP7SF/FCaMwBYVTbEGpmy6PV99jKb+5MqAJLenvlkCm57dbySB7gOYiVlOHVwHCNr4jhyg3J6kcH2obdC7v0D/5vB0tnGXTgca/ctc1mI70xqxe+1Sdw2JYna1gRKpo9FnOcBjlylO57PLg/Q2Wlq1YiwZcLHLm7Hbh8tQC3Pdt6kdyk+3rUv6uqacOqN7yOZSqG0tIj64Yjmxl8bwqrCptL0SkwqmUIilQJ5PUl7IkmjvUn6d4r+u62d/zeRpG+PcmED5+rx+66Py0/YBpfePxrPfjBO4/Xe2wzDHefsjLIM3ykQLCp5BkC+ofSN5LGjQwMguV7IX1rVqQDQw9VO5cTZLPkGAMZbB0El2KoAKADYBWYGzREA0i0yZU49DrphDBaX8nvAFd2R6r86tuoZx34DirDdkGKs25/k8to/h78wA89/V4d1B5bh+7PWQKlSIYY8MXdpEq+Mb8MfDUk8NjMN1C9CycIZKGtrR/+lTdhr04G44Z8buToP1ACbSd4K/6hWV9ALjcQzM2ub0UzkKZVCOpFEaQwoi6VpqgsBNPJfCmTtSRDfXXNLO9XOiN+A3O0gwigOTXEayhdiC92HA6egKZVK0ZcwlRTHUFpcRAskkDvABGgH9e+BRCKFuvpmCrqkgEJJSRFNmxm4UneqImf7PhHr0tG3QZH5O7+SDaXpC3yOYlOrp776RgGhgauamujVth6Ok55rSzHiRlCAw1FL2IaPxZlWFWPaoPO6UmZlSroU+oMPgMxbKKEIRVvSFdKwB3Dmo3sFS3RgM9dAe7WrMagJ1n5rRmVFPs/vvacZ4FOgN3jPsFp/5054iyIb7oR7xtQASXYHuQu8gN8FTsaLkBi0NopKynDxsDjNBT54RClWInax5XPJmHm4+a35+OT01bDdED0+QJSkl8e2YnZjCtf+nqSV5Ivm/IHilgZq/pal0rjnX5vib+v2zwIAk/7VYILY8ch/f8Tc+fU4eKe1sPbqvWlSc9CHAFz90hb8OXsJxk1diG/Gz8HnP87CAuVGh9nHOkN64W8broIN11gJa67aG4P7d0c5vR3i/yFa5oLFjfj8p1m468Uf8Mile2KNIXqCZVAfvr8LXxM5APgJwjCI/D8R1ucamMXkVIpuZ0yGoyWSsTgCkw7VJZVIzJ3//AVW+qY13kng866ajImMHvDkgK6JkvfskHfjGvlytDiI+u4g1Y2x7FwYJgCSuZBqME98PBX1ZSWoJdVgqnsj3XcwBpQBZ6xahKrSGA4Z6c4JJAy68JN5WLIkgQf2H6gd4gT8XhnfivmNabw5L4EvFgOx+oUoXjgTJYkEBi5pxKordcMrl26PYkNrJP0Ga4A5AuDn30/HG6MnYWlTmyxgSgZOJJjm19rGNb9Wpv21JlJUCyOmaFVlKXp2L8PAPtVYfWAP9O5eAULOq5/+jt9nLcZum69GAa+lNYE5ixoxfd4SLKhroj5FcuK0t6foO+kqykpQWV5ME6gJAJeWMM1PCBPRBLtVlKB7t1Kce+QW6NNLD6/nukcZ5vBzXTOZHABkx74liplD3X5nTIJYigNeAqC2c5xYglH7UQ8UCL9WrlyJng/DAe0Q45q5+pyZ2iPeOZtvt0AYWtU2JgCS3xqa27Hv1aMwv6ENs2uqkaL1AFcHuvXAelXAwQOL0Ksshi0GFWPNPs5lBzKXx39cjING9tAivwubkvh4SjsWNqXx5aIk3pxP3GVJlMyagHiiDf3qG1CeSOHGYzbEnputYp1CwQGQVHBm1b2CP2SiFMwWLMWfs+rw0+QF+PrX2Rg3vZaaxwQwR67WG09duRctfT9tzhJc8sgXaEskUVZSjJqqUmy17kBsvnZ/rL1aHwxZuTstfGCemn6UJNLOG+2CKWYtKMC5yuo60UqXCSTBLgX6XhUF91z9SOCyF6QNS6PXpgljSroc95EGmA3bO+wZtyx22NByIBsAkh/veWMCHv9wMlricfzVowpJWhF6GGJlFVinG7Bff1YRemD3GDbsX4KeFTF0L3M2SHMiTWv//b4wgQkLU7Qi9EcLkhhTSypCJ1A8ZzLi7c3o3tSCXqQidK8Kqv0RBcj2aSF19n3wKdacowaYCQDaCCSbj2h05KbImB9n4qn3xqJ/r244bp91cclDn2PjNfvh6D1HYt1hfWkOoRnmznTpMwZAaeKaI4UAQNuJLoHU35me6bxyaS8BUIkMZ/m201zIiJ4NyYHODIAkSHnkLZ/TlJglZSWoI+8EKSpG+yprAUUlKI3HcNCAGEZUx+nrL8gBTd4HIj7tfH8QWJrXmsaj01NoIi9HSiVRPHcyiloaUdaeoIGP8pI43rxyB/Tr6f1itE4PgOaaz56/FCfd+D6W1LfiyD3XwUn7b0hzAvP18QdAniemqGyaC00WbuQ+Gf6jll4ikmyFFqVYpmQOjnuOOcBlcMOIJuZrvmH6Uc2sMBpjmD6jNgXigAhgF6j7sN16aYDkeVEbkBRFqSsvpSCYjsWR6D0Q6N6HDlFTDAyuANauimFIRRzdigFSOOqv1jR+W5rGjOY05rcxz3a6pQHF82cgnmhFKY/6klDKRQeNwCHbrRbwVrgCa4BfLmjDLwtbUF0SQwUpWV8SQ01xHDXFMXQviaFHSQw9S+MoL3K/cMmL2fNrm/DjxHn0PSBhXn4cdtFIuzAA6G3SCl8fj9YZqRrSzyeTcNPUNScsYrNfBoDk+GPAG4FPJiu5grZNs/Qx8nFr6flTFIK46weARK7HTq/DGQ98i8WN7WgoLcEiAoLxGFIV1UiS4Ah5PaYyAb4LdGO1pRHx+kUoalhEX5Be1dKG3k0tVD35157DcfKeYd4LXGAAvHzsUtz285IgfiFWHMPgijhF+5W7FWNwVTFGdi+i/+1TGkev8jj9r1eyZOAAIRtkAoAsRYcgmAredrCiaUAiCkxvsbDUILmi/GaLIFOP4EYAGHL5omZqypXiP/YKshWKYX4AyCydNMZNq8OZD32HRQ1ttFLM/O6VaCsupu8ITseLkazuhXRld2oay08qSd8DXFS/gL79jQBfUSqFno0ttOQVuehx+t5r4p+7rqFFi73mWXATOCwAehFIgIJoidUlcfSriGP/QRU4dmgl+lfY84XCLCgBIuJDqG1NYWFrCvPbUpjVkkJ9axL7rlKJflo9b/XU1IEok+io5pehL5Ay76HqZjOdh2Eeh5lb1CbigJAdzYscLg6ZN+YFAaAAwcUNbTj9/m8wfmY9Ffe2eBy1lWVoLS2hQOiJC+S1t4kkejU2oyKRpPupqqwIj5y1JdYeXBMK/EjfhQfA3+qZBphPr3kc+GinPtipv3N/kOQDkYILc5qT9L/zW5KY15TEjOYU5rYksbQlhYXtKfrClKZkGuXkfcJFMZDy+lXkf8UxdCuO4bqNajBUJGO6roMJ04ItjC1D0muaZlueBaitb6e8fZa3LRF11NEccK70CWc0p6ADwDAMAAp+kAyPz377C3e8Nh7zFrdQIEzGYmgviqE9XoQkKwJAN1xROo3iZAolqRSKU+w1GOSnY3YaisN3WA0rZVjpveBpMLVPPIY/n/g/LKroicXl1agrr0JtaSUWl3dDsrQbmkuqsbS0CovLe2BBZQ/MqOqNuqpeQFGxL2i+un0v7DeoAhPq2/Hk5Ca8PKMZC5rJlbk0Nac3qinG+j1LsFqPYoyoKsIa1SXoWRqjJjTxJxCmEdBc1EbAMoXZLSlMbUnhMFUDjPxuHb1no/HyyAEGgOR/PIzqmbGQx0F5V5kAoBid5O6+9e1MjPp5HsbPrEN9k/2FaKQ9uQo3dEA1NhrWC0ftuDr69azIykdecABsffRetNx/fUYcTqAI9aXdMauqD+b16IepPQZjcu9VMbnXEEzsMwx1ld2x9+AKzGlKojGZxkY1JVi3VzHV3AhjiF5ITNraliT+ak5hTmsKi1uJiZvC4rYUatvTWNieRprmAOmfL/ZcCZv2KnWOSqqqOaq4LK+U0YyixhEHOp4D1MdMP1RP4oE0W85q/mnLBgBVKohyMnEmyQWuxbS/GjB9fiNqupVg6Mrdsc7gHhT4qirEPs2e/k4JgH7TaYuX4KU198T3R5yHq7cbjN5lRfjP9GY8M6UJPy10KrxkyxIdAEkvRIj4HVma9OwUbJCyle1g0XMRB/LJAVdKFXfZ0PtQHApp8C2fg9r7yhUAC08hG6HgANj+3utoff4xpJcuAZqakG5tAdpakU60A8kkSd+2O9MCOPDy6Q/g6UFb4+fadrSxGquBH3IOkjfvETOYXAssK4qhPE7Sc1hKDknHuXfznhha5XNfWUlhkWXojKtjgYREDSIO5JEDrutwEuzsQQSXbzCPtIiuIgD0Yip/fy/J8UmR6E0ygXRLM9KNDUjXL0Fq4UKkFsxGauY0pCaNQ3LKRKSbGpFuamCAyaMJx+x3Bz4Y9jephFWVxGmu4YCKODbuXYq1ehRjSLdiDKgoosBWUxZHJakOw4uoZr3manEDXtCAVk7JZ5Ana+JW3Af3Oewo/OfBe3Himefg8fvuRo/u1SsMM/SiCY5bhxQAtn0iAHS4UnAN0FwA7o0ILZzp1lYkZ01HcvIEtI96D+0fvw0kExAASN4rcuLwbti8dymG9yhB77J4nst4siop8tOFNbRzsIcAACAASURBVMCtd98HYydMxGYbb4iPXn2JTunzr7/F3oceSf9+8oF7sP9ee4Rem87U8JJrb8BjTz+LLTfdBK89/URG97870zyyocVdaIMVufA8lEVdDpmakP8E6a6jAYoDw6yqw1Yi57vAuQKg+Xzilx/QePkZOHHT09Fz591x+yY1INpf4T7MB2gCIK2Pxz0rXUn76z10bSQSCUz47gus3K8fLrv+Jjz4+H9w3umn4OKzzywcG6OeC8oBWQOQ+vv0dC3XwPxM15PtC0pezp3n023p8IqoNvIyK71BYxpyeQfAfEBVct4cfDNjMTbfdAS9MG1+moivMdGGnjX6a/NyXoXloIPDTj4Nb7z/IW676nKceuzRuPj6m/DE8y/i9OOPxRnHH4uDTzwF02fNwocvPot9jjoWf0z9U876+Ufuw32P/QdjJ07ETZddjGMOOQgvv/k2jjnjbNlmq003xlf/+wFHHLg/nn3lNQwauDIGDuiPb77/kbb/z4svY/utt8TzD92vjdW7V08cdvLp+OLb73DNRefhs6++wdsffYK7r78adUvq8fp772Ng//70O7XvSV+NwcEn/Mv6PSGqsalJ65c8e/AJp8g5fPDpGLz+3gdUW9psow3wzrP/QXt7wpcPbz/7JHbcZuvlQBo6ZgqL6+oQKy5FZaV3UYIgSvIKgEx74dCnlLK1ZI53SgAMYhYBwJqqSowaPSaoqc/v3IzIoYfO+OiYb77D4y+8jH59++LkIw9FY1Mzrr37Puy32y4oLSnG9NlzMHL4cMycOxcnHn4I3hk1Gm9/NAoP3ngNXnjjbfwyYSIO+/s+uPqOe/DSQ/dQ4Pjy+x8xf+EivP/pGJx53NG46Mbb8OYTD+O4cy7CwX/fC927dcMD/3kWz9x7O44441ycfdKxmDFrtjZW75oajP9jMi476zTKtomTp+Lca27AHVddirl/zcdLb76D0449Chdcd7PW9147bo9xv/9h/Z708+q7H2j9mnO46pwzKL13X3MFLrjuJjxy6/X49MuvffnQGdfVL7fZuMvkkN8BCdFksB233w51DU2dBgDV9RNaMKuAzj5MQ+RadK7lsExhyYcGGCSAEQB6c+jz777HgoWL8PiL/8XJRx6GfXbZEQf96wwKgH8tWIhPvviKPrzBiHVw/YXnaAB420OPobi4GIfvtw+OPedC/N9tN6Jf3z748bdxmDZrNr783w84/rCDKBgRBzzJQzv1n0divbXWpN/VNzTQvq845wx8+d0P2li9e9bQVxecedwxGgAWl5TgvmuvwKCVB0igU/tWAdD8nnR0xyOPa/2ac7jotJNw0/2P0DFHDF8Dl/37NDz23Eu+fAiSv47+nW5Vqz/PfYh7ty0c1Z0aAKU2yO5mERhcsQGQ39MtnDgs254JAG40cgT+efYFOO7Qf2CPHbaTAJhMJjF24u8UBLpXsTfkqRrg86+/hV8nTsIhe++Ja+66D8/dfyfVroYOGYy3P/4UP/w6VgLgf+6+FZffcif23mVHEJASn0NP/TfVACdNnqqN9exrb+LdUaNxxxWXYM78+agoK6ca4ElHHopnXn0DF5xyEioryimQmn0LDdA2ptnvxD+maHO4/N+n4bJb7sTDN1+Hq++8F7tsuzVaWlt9+bBsV9A9ulTkPDQ606+V20suMp99ZwZAUxsUIVQBgiueCbwcA+Dpl12NP2fMxO1XXIIffxuL/ffYFZfefAcmTZlK5YCYmO99Mhq1S5bg+EMPxo5bb4Hjz7sE8+bPx9Xn/RvDV18V1955H2bOmYt/Hnwgdt/hb9jr6BO0HbHO8GEY//tk7LTNVlSL6tunN56842ba5qPPv8Rdjz6B9UesjXNPPh5X3Xa3HGujdUfg6tvvxsLFi3HC4Yfgs2++wzc//ox/HXU4PvrsC0yZPgMbrzsCP/w2ztX3tXfdR9vaxqyrX6r1u+HIdbQ5/Dh2HNVcyWfASn1x0emnoGdNd402kw+brDcycxQo8BO2uhlM2yvwwCG670oAKF4FVjAAzDQNJgR/XU1yMoGXYwDMhpdBz7z+wUfYZ+cdadoJ8dsRwSEgGH06lgPBAGikc3UgeREAKsyOALADJS8aaoXhgND2tNeodgLtjyxAVwFAISw0GMJrfebdBF7eAJCYZoMGDEBpafArOFeY3RhNtEM50FlMXa9JdzUAdFJk8pwI3RHgRxZBNYGJv+rBp57FpCl/YpP1R2LbzTfFNptuIteKlxlz1i6kCfzQ08/hky++xv6774LD99+3QwU+GizigMmBzgyCEQDy1eqIFBgVAF97622cfumVGLbqqjjrhGMpFc+99gZOPYZd/VISf5x/hADAsZN+R1NTMzbbcP1oJ0YcWOYcCIoCL2sCIwBcRgB4xoWX4v9eeAlP3307etb0cMnBkWeeQ28ZkM9G647EH39Ow9KGBlx34Tm49q77MbB/P+y+/bb48LMvMPnP6Tj/lBPxyjvvY5vNN8Uv4ydg6rQZOPGIQ2j08ab7H8bn3/4PJxxxCPbfbRe8+dEoPPz0c9h0g/Vw1TnsipmIVgpCSIT0wRuuxg33PoSxEyfhmIMPwG8TJrkimj2qq+j4JE+NpHzcc+0VWKlPb0rjtJkzccJhB2PX7bbFEWfo87ng1BNdbVQaqquq8Oit17vaCPps9N537ZW47u778dfChbjp4vMxccpU3PIAy6Mjn1suuxAkqfnmBx7B9FmzcfRB+8s5kd9tY3770y90zuL3EcOHWaO65113Eyb8PpnO9cMxn9No8iWnn6LR0726yspPko/Y2NiEL7//AdddwNZX8M4c348nzS0tWv9k7b36IvMha1xRVoYFi2rRraICFZUVuOOKi5FMpVx8v+HeB2lEmiTlrjlsdVx02sm49cHHtDW++f6HMXKt4S6Z3HqzTfD0f1/T1mHwygNx3T33Yz5Zq4vOxyPPvoBvfvoZO269FUZ9+RX69u6NoYMHub478/hjcNN9D9IkefI5cK89cOzBB9K/byQ0fu/QeN3556C8zKnMbgPbCACXEQD+/ajjMPrrr/HaYw9ZD8Fvf/4Fm2+4Pg488TRccsYpqKqsxPnX3URvPZB0kS033hCfffs96pYswZsfj8LBe++BHbbaAg8+9RzmzV+AI/bfV+bD/TljFs1bIzcgioqKaC7ZP046nd5s2GKjDej4Il/tnacewykXX0Fz5FpbWrWbCrZbDVtvsjEuuvFWrNS7F/59wrHoVdPDeivj+9/GYvMN1scBfD6T/5zmurnxx5/TKZ2EBgLYs+f95WpD6Peil7gX1Nsixx96kHYT5KGbrsWor77BxMlTUL+0AQtrF9OEa78xrz3v3zj/+pslTb161lhvdhB683Gj5G9bbKbN2Rzfjydhb5aoa0zk6t7Hn8L911+FK2+/m6YPtbS0uvhODhOS5yhupey98w74Y9p07eYNWZtRX37jksmy0lLXOrz63gd0rUaswW72bLXJRrjw+pvx9n8ew6lc/oasMpB+98bjD+P4cy/CwfvuRWXi57HjcMZxx+C8a2/EU3ffTmVOyARpf9fVV+DC62/Cw7dcjz49e1r3l/gyAsBlBIDHnvFvvPjmO3jyrlvlIi2qq6MaCvkQrWOLjTgAnnkqSH7XhTfcinXXGo4NRqyNkWsOBwHJa+64l7YfvvpquOGicykAptIpHPOPA2hC8WO33oAlSxvoJic3JYYNGYyLzzgF/zznQtxw4blYb+01PQGFJASrNyAEAJq3Gt7/9DM88+rreOKOm1FSUgLbrQxyG4OArQDA0V9947q5QfLiBBgRosx+Vh88CFNnzMSaQ1eXSc3qZib0qrdFrrvgbO0myB1XXoIlS5fiurvuBwGyeQsW4JSjjvAdk2hxN9z3IAVAFXhNHhB/bj5ulJhzNse38bb/Sn0pbWFvlpgA+H/Pv4yn7r4V19x5H/r17Y2lDY2utSGySeZHPkTbr6npgcrycu3mDaHDJpNEC1Nv5JB1uP2RxzFKudlz2H77ULATH+IKEgAYi5GivynqHlpn+Bq49Kbb6DqSjw0AyfekHTngRdK8Fwp2FQC0FUnIaxS4o4MgT5FL/pddje233AwnHHYIFi9ZgpfefgfnnsSSd4kZRcwpqgGeeQoFQPLdM6+8gcduu5EmCF9+251Yd621MGP2bJSVlaF/n94YMXw4fp4wgd2IuPt+PH//nRAaIAHDs668Fv/Yaw889d/X6K2KLTb01gCJCa7egCgtKXHddthm043x33fex6gvv8bB++yJfXfZiWqA5q0MkjxM5iMAkBQyMNtMmzlbAyPb7Q5h0tg01kW1i7VbEiSRWL0JQjYeublB3Ak9qqupJn3aP4/yHZO4CC6+6TYXAHrdJiFrl8uNEqIZq3wxx/fjSdibJSYA3vfk07j/uqtw1e130zUiprS5NiSjgACguJWyUq9eSCGt3bz5Y+o0q0zuvfOO1GwWN3LIOhD5Ezd7qrtVUQvESwMkSsIV/OYOubp45hXX4KgD98P/vUCA260BPnTTdbjmrnux8zZbU5n0++QDAEn/+SyIYKNXfYuo+D2vAEg67QgQVKPAP40dhydeegUzZs/FaoMG4rx/nUh9exfecAvV1Hr37InHX3yZ+gCvPf/faGpuxqPPvYSzjj+GAsmglfuDFJAkwil8T4futw9+Gz8R02fPpjciyHUy4QMk/pshA1emd2lJkrDNB6jeWLjrqsusNyDUNsQHmEym6F1dQt+5J59AI9rqrQxidtL59OpJix2Q+Zx/ygmumxvCr3fIvnvh6H/sT+/nmrc7xOLbbljcfsXF2i2J2x9mWpv4EB8gKV7w3Otv4cA9d6PATfj909jx8Brzf7/8SrVx8bvfzQ4yTq43Sh6+5Trc/eiT8kaLOb4fT4Juloi+1PUj/jNiApP7zkSrJb7TeDzm4rvwAZI5klspxAR95pXXtZs3QiZJ6aap02dgl+22xUdjPnftZ7IO/Vbqi6vJbZs6drPny/99H8oHSA7hJUvr8bfNN6OHs80HKGi88LRTMGzVwV0eAEkJsbjy7p/lBgB9V0b5USSQEmEhV7+Ier88fvKdt7g83QTJN2+E/JAKPMIEzodMmSkvl9x8G9ZfZy2Mm/g7Ljj1ZMyaO4/eyFmb3MihF3/zX/A0k3l0BQ0wAsAY8OizL2LC5Cm49bILaSBjefp09bxFEQEma1LTvRp/322XQNMr7PoVmjck4DVj9hyp4ba1t+Odjz+ld7Gz+egAmMZjz7+Edz75lPoNrz3/bFkNu7PkBnYJAEynYasl3+VN4LACtjy/0mN5yVskZbsO//s+NE3k0edexOO330TLceXyWRa8IfUGn3zpVTxx583W0v3MGc/fPmiZnAlsXrIbAWCwZNDq2bw4qlMR0Hku7wDYEcnQ2RRDyAcAmjlitpw+M+/v3VFjMHvuPMlxkoO4xqqrarltxBFN8sOuOvcsrDKgH06+8HKsNngVXH/BuVo7AQZLGxu1HLOK8nK8N/ozLW+RaCVmbhpJW1Hz90jKDIkkD19tVdx86YVobW/T+v3+17Fa3tr1F7A8RFsOoOoTo7lnluotP40bT/PMRP7ZP/Z28s8IgwgAHrbv3rTACfFzkpzEh599QeYkeuUACuaSnDySfqLmem672SZYUFur8Ya0N3MqSbFYk2YxDzXHkKSEeFWmEXQQv9oDTz1H80PVyjLamCNH4q9FCzXZOOek42iQQ+RXkhqOfv7SCACDAVDUUbSBH3k67wDY0UGQECxgTULcAAnqy8wRs+X0mXl/pE+15h7598tvv6vl2q279pp44bW3aPoLKedEErP/vvsuSLS3uyoXk+fNqsdbbbwh/lq4SMtbJJvUzE3rVlmp5e/dedWltP+zr7wOT99zO9766BMtd81WTZkEO9QcwBMOP5hGNtWo6KqrDLTm+RGt7qffxoEk4p57zY10TJF/JgCQ3MCp7taNzr+4KO5bVdoWxR46eLCW60mSoEk1azWnk+TU0RxRJaeyorzMRTPpK2zVaiE7JNWluKgIDz/zAkj9xYtP/5cUKznmCafRNKpN1x+pyQYJ/qi8JevjVw07AsCgHcvKhfl5SCMADMFD0cTMEbPl9Jl5fzYAJP2ouXYkHWHcpN9pFecD99odn337Pxx94P74edx4V+Vi0p+Zx7bVxhuhrLxUy1v8/c9p0jEvctMO/fveWv7e3VdfDuJ7q67shotOP5kCploR2lZNmZhvag7gSUccKnPbCG1EWxIAaOb5kTzGS2508s9sAEjuXZObNuRj8smsKm0DQFKcVc31/HDMF66czgH9VuI5ok5OpQBAlWYBgGGqVgsZeeLFV/Dfd96j/yTPPX33rTKPjuWlsjEpAK6nA6CZX0nWxytvlPQfAWCIzRsBoGBS7u8AMXPEbDl9Zt7fhiPWcWmAav4WSTIldfaIeUfM1lsvvwgkXYIA4Ky5c12Vi8lszDw2kqdF3uWh5i2SzWbmpjU0NWn5e/dedyVNvTnpostx8Wkn05w+NXfNVk2ZOPjVHMB/HX24pwZo5vnNmjMXZ1zu5J8FAaDJJy/+q9onAUA115NoteQGjcobogGKHFGRUykAUKVZAGCYqtVkXcj8yDrstdMO+HPmLJx+6VU0kHPkAX+nQTdzTGIeq9aBmV9J1kcA4JN3O3l8ogK3FQBZ5fcO/XTqIEhHAqBQNQsdlM/GB8h0YS9PQDh5MXPERFVjv7y/7bbYTKu6TISemElqteRvfvyJ3v1NJVNYbcggWlV52GpDcMXZZ7gqFxNKzTy2rTfbmOacqXmLJDXDzE37/pdftfy9HbbcAm9/Mgr9+vTBNeefjaKieGA1ZXK/1pYDGMYHeNKFl2FJvZN/pvoA1SjwjRefT2/XmHzyqiptVopWcz2pv9TgzQXX8xxRJafSzwcYpmo1WReSvE38j/995D688u4H9KASWvGYr79z5XGSvFS1Ije5kkl4e8Aeu+GVd9/HzZdcSO+ba/d7+/TGE7eL2x5mCoytbGo42c6lVTYAKG9lKM75giRCdyQAdkQAhCxUVgCYBx9gLkLS0c/mOzeto+nPZbzOkutJNnmm75QOMmtd5d1cjOr4vMBcAJAoJQVVWDsSADunBsjYm6kg5rIBO8OzZm5aZ6CpI2joarme1s3vhwjLwMQNWrdsAFD4MAsLfnzv+4RBVpAgSOYncdCiR79HHMgHB4I0vnyMUeg+cgXAghnu/PV4fo6vvAMg1bYKfDkntAm8gpm9hRb0qP/8coCBX8ebrPmdRfbvBCEzF/8TuJFX2lZ4AKTsZYZ5PhKh87o4UWcrBAdcGp5yKHtXeu5aoBhpgIYodxoN0LLFIiBcIXCn00zSDwCFH8xFbEEdY/lnTa4AmH+KeI8BARCqGDUn8/8e+c4MgJE2WDBxizq2cMDm4/M7hLuiTzACQA/RL1RaTGgfoNeWjHyDEVgViAMqgNGUFU81r0AELINuMwVA1e9XUHIVTVrNTSaVscWnIBqg6DwCwIIub9R5HjlgWp1mMr/qr7NpcJ63MiIAtFr4HWblW8zgFRgAOdtzvBGSx30XddVJOGACmAlyooQVJddiQdgdSV0rmJHtUnQ2DdApgWVPgOkwACyUJpi1CcyP9UJf1ctWkKLnlh0H/ADQFsjgOCgJjgCwCZWVlaEWsCBX3pSR6Q0cVnHRSs8KBoAr5k2QUJLYxRvpaSS6dm81sdQvDS3OC+Qoi4Ls4xXAzPUTlUw1wEIDoH8NwDR9nUCH+AA7jQYYBT26ONQ55GtYpCYRK9o9AzPR0qYFuAtjZB+sWDHM3K4FgPYagAz49NMs1pyQ6dIF2yT5DoZkZAJHZm/B1rUQHfs5x+U1WFsjz6iFD5VaaLAQs1kx+uwsGiD1/RHTN+02fm3gR9syAGSPFqpggCpn+fC/ZQSAgilRBnSn342OSWtqVY7Glv+s1U7Plk5PYBgAVM+sQkWACYoRoItbXn/kCYAtCfJTYQFQ2tt5uiOcGQAyB40K7n7GUaeXtk5CYCF46G26MkAMLgXVSZizgpERBIBuw7MwDBIgRzVAQ+FRAx/q6DEBgOJL8e7g3EqH2ieYrxsimQOgfhe4EJu3MEvaeXstBA8dALTbCREAdk558APADgM/ouQIoaQGgyNDXtofNYEJAErw45og/aEAJuOyBEBddPSIYSZiVYiNn8n4naFtEFB1BhojGjqOA34AWPCIL5+mX+pLaAB0gDBPtqqxBua5nq0/MBsN0FccLIRYfeoe6GerUZnt3Pzo9PKduIIDhRjcJKxQjpyO27fRSHnigA0AO0rzo1MQ+oxlPg742SvJahpgoQHQpC/b6HDeAdDCONdNAIXRWnOeYqM55wuUduMVAOhY0zBK+8gTbiw33ZgA2FnAjwZ3SYRDmsTuU9sFgCKU3BEF9ISikqnC0qkAkNcatAGgye5M5+lSujy0rggAlxss6ZITWeYAKDL5XG47BwCZW8/NXisAOpZegVQZhY5s/IIdAYBdUhKVArBdk/6I6q7IgWUFgPLOr3Tpux1X4tYH0wJDACBpkhK5c7Zb33leoQgA88zQqLuIAx3MAZsPsCOCHwIA4z4vPfILgFCtUI0CW/3cudptAYsRAWAHS2s0XMSBPHOgSwNgc3vS8CyxJMJCJ0fncjskMoHzLMFRdxEHcuBAh0eBjWigmbPsFDtwO81FgEbGH5YVAGYbASbrFAFgDtKax0cfe+M7vPvVBFePZSXFeP66I/I4UtRVZ+ZAh/sAA9725mf2mhHqmA0AKbMVFY3iqPLvfNwSiQCwM4t0ONpe+vgX7LDJMPSt6YYTrn8Z5xy+HVZbuSeeff8nnPD3zcJ1ErXq8hxQAbBDUmByBUAVy9wAyNBO3AQRprBcJRoYzt0xGAFgl5d7LKprRO+abnQiAgDXWW0lLGloQXVlGeLx3OWk63Np+Z4BAbydtt8OtQ3hC6LmypHggqfeMCx/4aJp0QDdAKgSTNNg83BNLgLAXMWgcz2vAqCg7K3Px+PV0WNR3a0MFxy5PVZZqQeueuRD/DplLs457G/YZoPVaNNbnx6Nr8dOx7lHbI8Nhg/Abc+MwcRp8zGofw0uPmZH9Kyu6FyTjaihHBAetuUaAM215nVjDBOZsSITzdCmG4TVFyIfYOfbgSYA/jFzIcb8NAVH7LYR3v5iAiZNn4/LjtsZza3tuO6Jj1FaXIwrT9gF9Y0tuOHJT7Bq/144af8t8NvUuRj1v8k4cb8tcOfzn2Gb9VfFDhsP63wTjihadgDICx/Ygh80gKu89U0skxoOUV16gRqgCwBFRqHmI8wOAFWiMkmHiQCw8+0+EwBf/fQ3PPP+j5LQqsoyPHXlofTfb38xHq+PGYcbT9sT46bMw4K6RrQlkjhitw3p7/NrG/DKp79izE9Tcfy+m2OXzdbofBNewSlS925Ha4BM/bRhDrv25n6HAZDy0K48AVCsr7uuFk+pzhEATfkx6fPTBiMA7Hy7zwTAlz/5FX1qKq3a27tfTsSi+kaUl5agproCjc1taGxpowD4x4wFePDVb3DoLuvj+wmzsMbgvhEAdr7l1grLdxQAqm97Y5YoK34qtTyZHuNOf6GJ2babIPYgiIQ/d2FBWXohrMGa3er5+QgjAMyOp4V8ygTA8X/Ox/3//RLnHbEd+tR0w1e/TsNuW6xJgY5Ej3fdbDgufuA9XH7cTvji12lobU3g5AO2wDPv/Yim1nYctusGuOfFL7DhmgOx19ZrF5L0qO8ADgQV/lkWACi0PNUMJqav15U3eTPFgC0PDdAOgE5ytAec5lGUIgDMIzML2FUylcJBFz8tRzjrkG2x3Uar03+/Muo3vPH5OKrlnXXINhg6sLcMgpCAx9gpc7HFyCG4+rEPaXvyXU1VGW5+ejTWGzoAq63cCz9MnEV9h5XlJQWcRdS1FweCwI8815EASIqe+r3u0gsAxTxcKX1BGiC1qGnUV9w4zizYkato2XyDkQaYK1ej5yMOhOPAsgZAonSREvcUh8jfRrDV79YHe8bmEXTmHmsyrsLpGiIfmABg4QvDWFckAsBwghq1ijhQKA4EgWAhNUACenHxng7LBEPf+lB0OLV4QqxRAUA32IhswRgIDYX1+tmXLwLAQol11G/EgXAc6KwAGFb7o9jFJ2FWjok1JngxBGpbmyAnCiMwNTIP+c/hOK60shVNiEzgjNkYPRBxICsOBIFfoX2A1OzlEQxrRorxonN1ksL8FQBoms+kLQNAiY7icQd2WGUY/lkWKqABhoSECACzkuXooYgDGXEgDPgVGgApwSme8+d61aW/h08FwLhH8ESawPZEZPVOMH99ep7uAme0EgYINjc1oaaqEqNGj8m2m+i5iAMrLAfCAltYBhXCByhy/ggNXgVPg4qdUgDkSpuXH5ECoPctDB0AOQTm5S5wWOaa7QitEQBmy73ouRWRA/kGPJOHBQHANIv4UjPVI/qQFwAkUWB/y9Y0hw12LgPHIDGBe0Ua4Iq4l6M5WzhA/fM+nOmKAOj3qksy1VDgp/BE1SKd4AkQkAitctXRBkVmDUsq7HjHYASAEQ5EHHA4UGiAC+J1ITTAvAJgGogrOJVSKkp3aQD8ZPSYZZKaEyQQ0e8RBzqKA8sa/Mg88w2Azp3fHM1fop/xqx+qniZe+kb1N5EH6O0HFEupaoDsOxk+djnqCqsVCg2QACDzEUSfiANdlwM2EPOS6c4AeCancwJAZUJpglbKnTWKSQpyBZm9hC7zbXTy6hxnKH1RugIaWiK0f5HSzguAEQh23c0fUW6/qiUAsDMCXsEAkF9149oVU25yBkAeQokxv6GZ0qclQmcKgDbhVdG1UMJtaoCOjlqoEaN+Iw7kjwNhQU25vZW/wQvQUy4aoAhIMMD3LqkcRvujGqCiOpuFE6jvz1CtXTdBwoAJQ2W7kh4BYAEkLOqywzkQFqQ6nLBOOGBOACh0MnkTzY0rYcFP5P2JtWMAyP7Hc6n9HCx1HAAAIABJREFUAVAFPz+/WmcFwDDg3QnlJyKpk3AgAr3sFiIXACT4Z6vyolISFgBF0VO6jgr4SQC0gJqjAYoRrXeCVXLcvkCTbewKSrpgCdNeJrBOpe5biQIl2Ql3V3kqAq9lt1JBAGiauS684EnPXi9bS6VYaMPMuLNehFP8BqIAgp9VWhAAZADMS+cXYF3CAKA5bASABViIDu4yArkOZnjI4YIAULy/g4KYxXUmAdIjpzgsANKEcHJVNyUs3RhIyov43jYdJwrsEXbyuybHUNkbWgrlD4wAMKRk0mb5ho3CHSX5pjQTLkVts+dAMABmm6pGXnLkLRXC5yeNV269qvd+UzH5HkvrBGPN7SQ24g4Py9ZK4IRql5wehnvEHGb/9frQCfCCqtmzWH8yGwD0G7twWzpfM+56/URg1vXWLFuKCwWAQb4/EwBt5fLVpGerBhgGAAXEuQFQgGAIAJSqaO5wEwFgtqKa+3MRsOXOw+WtBz8AZCXts3uNRrYAqGqNQVYo1QDFgmhoaebLuFNolHUMExgRtjipL8iGzORF6qrQ5BsATYHMHaLDiXgQmIRNhlXpDeozHGVRq4gD4TngC4DcZPQqaeVrOQa4b7w0QC3h2d9AJcUQHAAUwGRDTZFT40WwX2oMecZmZndWAAy/9FHLiAMRB3xNYOsLzIN5ZtP+xOGuHfKWxOeMALCpjZXEV4MZUhN0dR5EuL8m6LqHl2UlmUJrgEGzjH6POBBxwOGAHwCKVJRM+OUFflbrxg8AQ5hysUYOgOytb0wnk5qgj23lfW3Oechew5+xgoam4yEotHAuAsBMxClqG3GgsBzIFwBSBUlojAo0uPL9vGCDp79IoPRop9UDNN8KJ81ucnnYyzlmRIa9zWIDJnmHMuYsCMxQE4wAsLACHfUecSATDpgA6JSzCu/kEqDkC4BB+pIoBeMLfALVWCOtGoxWhNAPALkKJ/HLg1uxmLeeKNVc+tIlpncKLTSI+REABnEo+j3iQMdxwAWA4mZHyEJ1QdFeYTG6StdnGPHTxwkAQNN8deXTOJjlOc1QAEhRL8ZUX/WFSz5oHwFgxwl3NFLEgSAOdAoA1BU7C8nEvHZ/rWuA6u/iTjA3T9Xip2Y/fmW0/ECQIrtanlqO5V/lNALAIJGMfo840HEcoAC4tAmVlZV80HBpbs7e91flpA/QEpPQ7vtSm9Y+73Sa2MfuH0MDoI6N+vUSf9M8ODIs+hZaZ1DyYgSAHSfc0UgRB4I4QABw0dJGdKvsJpsGuesc5ScA/Gi0lMcjjIgvHUwpIk3/nTcA5FMRkWEbAPoXULWxLThhWtj7fu6DCACDRDL6PeJAx3GAaYA6AAaP7n/PV+AAxz/5fl+pLPHbJWZqnde4XneKvTVA0ZO4+yvQlVJEAhfkhcX+F40ZyqtlbLjjMSDq63smxIAIAIPFK2oRcaCjOEAAcLFmAnuZodZUZmtj1eylrwrhmp3oIU5wJc1ulfmlvdiAT8WXWENbwnneBkxaa/6WJd6ODE8sa1UTNH2ROgBK/GbaKp1UGGXZ4RFhRASAHSXa0TgRB4I5EAYAw0R6dStTMXulGuik5hHMyQYAHTjjylggABrzp1fiRNSWaHg0cqsAlAJpXtBmaoV+JbVM9pMJUACsroR4K1zwEkUtIg5EHCgUB/wAMGygw0abqPBMf5M5xE6Ze83/FyLpWbMshRKXDwC0EU/oCQeA4hpeOE0wAsBCiXHUb8SBDDigmHrBAJhhwh4nQwKg6oZTxtXSWjoEAMUNEK4B8lRAB+kEEZxIoqYK7dWPtUGFFMxniQbYM9IAM5DWqGnEgTxzQIBSDNjRxwfI0k+y+9gAkJi99BMjLzryLVHFFEcFJVl2iY6Umg9QJdPTLOVjqsBGTWLTGWlrlwEf/PIHBQCOGj0m7/WOMyAxahpxYIXlgAojBQdAweU0iTewAKxTscC9BF4R37QlxhFbSoshmK5Bn1L3vLVq4noBoEBq8YYmDtyhhCYsADJWRJ+IAxEHCs0BLydVRwKgXq7FPuOcANAEKZsmKLRKGv0VV+KUGyOusLRiw4fz9OlUmDSoGmAEgIUW+6j/FZ0DQXvWBEAdgDJTT9TWzGTVNRyaEhOgSZkAqKS5uJYytrSd1QNUU6rVCfuZwkLDE5FhUzHVLi8Hvm7TS8zcydMmAKogaLghV3TZjeYfcSBnDmQOgNn5/QRQ6dFa5x2/Gkz5EJUlAHI+8UoONq75+gVj7tI35I1M2sf4Z7ibJOEAMGiVMzuHgnqLfo84sPxzIAj4BAd0DTD4hocX58getWp3aYYtVBmkr3DzTx+2AqDH5QtFAwwGQDqu1y0O1czlbfIDgM5sxdg2DTBIHCMADOJQ9HvEAZ0DmQJgRUVFaI+8BDuT6YbJK39W8MULAD19fwy4nJHUAiz1/CYIeZgAjDlp178DAFAFZ2oCeyYDupkdluFNTc3o1b0bPvl0jOtt8ZkKcQSMmXIsar88cUDdc+peCLsXCZbstMN2qK1vUKrB2DnkMozNwQ3/lYAP+py5US0EyqKqdvOVpcQYNbFi9a3t8iv1apqItnhpm2E0QXZn2AdiDAb44aU6J3oTpHsVPvl0tETYDItKmwdLXmXa6xDL6yCdoTOxtGF3Syeg2WttVpg1M9Ygl6VjwJHGTjtsHx4AQypEtDYoVxNdhVClsapkr6i30+jvzhU1qRlyelUWUAAUX5A/KH1UE/QPJ1CwCnF32DcT2nL8hAFBHQDZZDsTAIpDY1lql7kIdlicEidnprzPhC9h5hHUn9lHCGUi99QqkQcbZgKKoRQ0l7BrY7Mss33W9pwAP/KbHwCq89FMV6+JShDiAMiv25o0sPeHsG8161aAH9+E8j0jtDHDCa0GqRUA+X1fkJcW2cqoeli2noAYUgjCLlBzUxN6Sw1QMCG7QZyFNJ7PrjupqjNGZ1zrISwLAttpZ4siKOpyZgpcgYN6NPAbM3DDa9WEgikIMz/txOcbyPac8x1fSJtO4CU2Fu1Ym6sxcXMtPLad++K9ps64TcVc19iTDpmODOysaIBcaQteKBX0VV55/G2t6qJqdMpEJWuJVpjihrcXji1paVP1SBlpoRogU/McN54YxLSj+XSzAUBV0wzcDHwcGwCG4nhgI0WaQwCgrYl6KgkAtCi6kpKwFoHXiR5KmzF3PF9RfTnDct+hRBawdfUfllr31ST3gevmkN+mNoFM1VSYtsD6c/aOOm/2m8MX928uEXKpl3Y+qnvDpClQLAOsseDnC9NCzJQA4EIvHyD3LThscv+lRXYzAUDrtAy3G48aUzIsIBjTAFDpUAKg+I4AoZQM8SWnVgRQLJLpvOXJvtXVN8bL63QB4NPc6NYA87fEziYIggRvAHRW0XWyG4SGBcAQeOzLAn3T6S6DzDdk/rgtfTXeqkY+B4v6yiMHqJTHgJ23NwDQ4nNQ97lJQjapLfQQs6nNNFGamceUDF5NWgNAVc9Z0qpogB47Xmpprl3Ivgjzel+voAmHG84T35CJ5FvhNEDOsZyExFsn84jEB47moXgHPuc0sC2sRUoz6DFqGnFAA8ClPArsgSEmAAqQolz0Od09k5rpc/xlaly707oRupnpzTW8erE61QTWNEDnH94AaJjIPtpNUM0/NWdaMNZLxEgQpE/3KnxMo8CZllRdVoJr1RczIEY8H6SXZtBl1DTiQBYc0CTQpgGqffLGVukPMGukZmilUbgylJepW8YVKpXXrvEEQBewWHIEGfroOpz8jps0tjkGRo9N15BgIimBQwqiNjehTzUDwFxNwyzWP3ok4sByxwHV9WabnN+xS3yAizx8gL6eDcvmdZWvshAjaeWl8mkOs9EuTD+0SIuXBigGcV1X44a1HFDUBlR9hISYQAAMYrmigZoAqGiA+dCLlmcQjfTFrodVqjz6hWGW5dqqNIo0mIqKysBral6rEWTqiudEWovd/65zxCsLQ7QipQpji7kJ7OURIt9TJc8Dr4h5LMEybrnda4kYMw2QPaVH7exQJMxjUXaLmMBOGgzrKxdhWN4AMBdedD24WP4o9gJAdabqlsyJA1l2pN4ZYzdBGkGuwknZy8CvZ9Kvm9hOR+Imh/a7h4pJ2qgBWPUZ+QjRAGubW10uN5uJ6p164JjAEgyVyWt9SVVVD1WL5kG3SwSjqA+wh2kCuyHcrEajMTpH1VGTmyyFKFvBDQJsr8z5bMeLnusgDlgKHHv5w+ULwYOEwY90BRXcl2A9dTX+gzMwAUBiAlfIF6O7n/W9p2sbSqQrCUtSBDz4v7n6ZL0iZ2Ki1Pi0HzhuLWpiAKidLi4zl/2q8jqsVihATVcinaquWp8KEX5BEwKARakEetbUdJBkRsNEHIg44MWBxXV1SMaKUdmt0mhCoIXt8DAmrhUklTw+2g/rzUqKFfi0cs/Oc2muJcQWNSlpMLxjm7bHMNH/nNBB0d2WsoP7ClWLmn6vUO93qKn3lV1cMPkS1pbIULZp/UO+DJ1N2yJOiOyqsWXIhBya02Xha+Wl4eTQfZd+NKwxkaMBw+7ZWuDKw9MVjqeujetcV1M78NC4WKkrj0sWXuBns4Bl/57g56hzsYUaACrvN7JxSACYBzvk9S9FW9Qy4Pn3LlOZPkjGFieGd1RHAGi4FfFopa5AjL1nwPaxnTPq5qXP5GKCZDkJPx+fuYGWAXmBs0op7zMk9AWlSIVZm1zn6Xd2Bk4ohJipopKpjzYs2IXhgfSWa+DgTEACYJjOxGM8+TjMOilnn6w7QJ/jd3sZfY7mqM9d55wKfiZP3cDogDFry03gBYoJLHQ2JpTey2QrmyUmL7VH/rifcDvMdrhN2wfcCvBam6w2En3RivcmDLrJku3m6OrP5cKXfIGNKOHWmXmZC58KNS8KMfLOZnajePn0zN4EnGkHgG2PE3oEkBqWpmn2asCn3j3lgzPaHJRQbzo5P7E4RGx+Y4uExlic6EIcGdUXJRmIYwKNDZC078wGqt3DrxxTYmJxpg24sFf/ohAAGOb0yuRQzE6sOv9T0uQ3tGj1xVdBs7C9KiHoGdvGUr/LdW1MU9zn/A9Nqia1AWqc9rOXGh/8FshA2qw0BT7lbhA6qKHc1tB6oaX5ODyGvepk0Y0cIHduhbBxyL/dmq08kISeuUABQKeuDEMlVSN0NDybl4AVU5VtDH65fIpCO6RGr0Ol1oetukOAxem3CcJGmF1LrXaaqe2ShWB1+ke8mJwJbzorT/NNV1hUDqsSZ8LjIEEKoC2shkeGUcnSzkWu6YnvRMKyiiBB49imrPbnOhj56ergCjtNVK1XnXpsfmOzHEPN6RN6oAqEQo11B0n8AdAkUhLgcdLZQi1UqRW3TmyXoN2cYOeA1zNBArIsf7edMcuSns48dsSrvK5OqBsUrg2tmpsskCHcZKI/K+h5HTj8e2uAQ/ou3dAoIrtMr+S/G/5JqnIp/s/YvIamtK69cegT4WfthoeERQ4ughOmicpnQAGO/ebSEMnXxPmmEmOaCco1O6m6WpKtPQ8zWhJCp9kmLdn4DvMqdVFnHcSBCC1VRvtpX2548VEZJWCxkvNM03MqMlMtUfXV2fyPDl5JEvVnmK7J0cSVCuMCPwF8mo+QP69MjgKgJ0C5or5iUrqORgIm3jc6WETXBTIEm/jFEUmPwCtdj5Y1ChlnFLVR0e7oLRGfVJqw1kjQTvQCSy9hCgOuGt3eGecaaUGmQ1g6zXZhaQkaX8iUK60h5Py0TaPITz7pC1prr98Fz2y0hOFL2HHDyI5fX7nQwkGBde9zbtAxlH1Hm5rJyyqRqtVn0QBlKStXiXtnGHtVJedGGuvDeP+HAGlBHp+TBECHRkVj4nX5xTeUdoZmSsl8dyaILuOOBijnG+IgtgEWM9FV+HZodcx31iJO0FVjsM2b4EBqWKEMErhchFaYDvmgpTP1EX5epgnA9x83qTrTnBxaqHNmGZBm51U2hHjuDBmc4L3KIR2zjaQ0uSjxy+IITPLgypQleGJTIh2N0AFe5u9LaatCcmMpMjBkl2yKzV3KNEA7AIruFQhU1lr610QJfbUXF9o57xsRzUyxUTeKllStked+W4mzLkz1JiBNv1P9f56r7A2MGQmTJRyvpDOF60ox2cM90AVa2fjiSbbHpu7UfCFbK9wbrvO7WvkDQC+6VG3ObOOliTsgYzyhbHamnOmuMdsuFKLDcEEchvrRw7KHhf3MwJj9K61dCCCFD8RHMzDn1OsA6GgwTjNhz3Pljw/CgYgegAqiWnPqlL6sJpBuJpvMkYBpMMHr3KXmsDi0eE6R+u/8CmKhejNFQp9teK2qUPRl169bX9LEkXdq+849no0HHc8Xsfn4+oRUBr1k3B9o3IqKHoNlg5s8CMMTAXYqrLrMSHN405ITrLCIhu4ic2e6CX64gNG4akWT6Bm+abJCnpPKHR+M+AXVaLDNJRCbvUT4AO0C7cr5izEtS4ChgjS0A/qbB8jR3/1+M5XpgACGp6w5x4B0xvoBYC5mq51r/AyyaMbZwYZ98zsHQ8hdl6/Bw/Rj+oWUU8yAcnFUGb2auyscD8L6CMNMwdrGZt6puashlyKsb9Tdju0y/aPzSuOByHfje8nXL8hsRwdf6D7ysJCUPSbIsUdtFdqMJdV7FnEEtREHdGWyjobJzVmpFLEXaggdkNHiVhrMNY3NqmuURrwa2hA4ZQNAZtq5QZA9o/sHbZvUlkbD2ulqvTSxQ0irNlV1cYxnrWCXgWM+BCmOEm4AoM15HqY/dwApjZRiQpgBILEKKkuFFhBK8/C52hSGXraDLBtH+I6NVxMG9Wlds7TCAzphR/sp6MHAVCUlMKBHO4Pmov4u10Kh33zeBHSVF15gRtdaAw1F8TDWxa1xeQCeCzmcL/xcflIzIxT5ukPMe8NKuXttMkynY9js6HdsHmwtHG3SvRomrbHpixvpu0XYGOIPbpKa6SumRsbT5dWS+c5dEjY4I4v0K0dwUeVcu9MB0MXzUCktzri22wkqWORT81MFySZCVGPmExK/u83B8NvHPCfZ4e3kY7rOAFGEQqYpuE4Gjlvue9jhqfJoqRCr0hWs4/mPrPLZJjkhlbGsphfqIPHp2Ua7rbmij2mBR7G52A0qt07tAkCvpTF9cdaDy3siZnNT9nWQFr86PlPp57NOnvjx9B6Z/IjEZn1DyX3lAnm9c7pX+FcUADn0Kb489jMzcxVNz2XCCuckI0vV2IQeSHyPbPM7pQ5o38qipalZ7dw88Sp3I+kU8zF8jzYeyibqbuN/FwoAQ+0oJc8yVPsQjbx8Per3tg1lsibvwGFBOrkxAioMhZj2itskDzLkrINxOtv/GchrGuBwtVKPfPJj3GUgMMVafdIJYuiHuQF+9MqbPqKuGTJiZAuDPgmA5okmwUzR8BkgOrNTAYR9z4GTN6JVVhStJIk0KzxgRs2CfH0+lWlUXmeycdW2+QTCQAmJGnRKDpgbcHmVCRdYCE0oMD3Fe9k02LKZPz6uRNEro0t5wZHi0qABXGXDCnPXy/ROJrneaGrGSvRZ6lB/1jZwpcABL6r1mdqV0NK4w9cOhE64WkuVVohnAKjBjzI5O4SJb+nQUnszOc17lbaQDsZ+uy4jFyAflvzH8zmVNJVoyXXjD3mS61QKPjmnl9KxxiqL9FLiHL+K0OalwJknrqU/qbiph56ydpm+iECunbkY2sK6ftS/0MKJtlXlxHq0U2XPlbKRyQnaKWFcmXvAXPz8drapmTKo7z7vwVIegMjUMhXwnFEZFDp5e47Xj2tzRp8qqJO/yZh892tToZqhMfHY1NqlUo6dIIZxdY1vJtJbnP/tgBIDS93/ROGBDe680IP+s8jFXdU0Vl/Y7Waq/o0DtiZsaAeG0U02Mq4Bne3qnjknDQBV/Vsct8YDIqClEufGd1vGgyY1Ctcl+zW/s58wmozxmqeNrpBgEOAD5/KiTEkedsoAJm+9xra1s8zfxjMrAFho8Z1PSJ6o55B+wDubPcwB7VrnHDQ6RpNzjVSN+ZgGLm2mvBfIvhW4jmX8SKCBJCzLhadfcPATRaGoTc2EU10+m9kr2qSMckPSz6iAn1j32NRFS1VRl7SIIqFuM5eAlI6vDBQNGFKcb2puIdVEVA1QeXO7+ovbBGFPSa3EYIlDgheKsO/59WMtIhFGwPzk2abk2doHtTOBVvThhVtqe3UDeARgteAl6dv2vPm9ukEz2NO0adB83TLjbPpM+S3mwuauwVqmZHfq9iZP9XlnTromWwZAOL3pe4o1c74T+9ItpwJa7AAo5VsxDdxBEaK1GaoPbyTW2tFOaSSCaY82v6ASNRZjxyYvqtfoNjU7EUl1fIIqDLFu4kLZM3x51hQaT6B04I+BpOUjLg/Ln2wRS0eLdPyazoLJfsUf6l4xj/SAIz5TbdILEHRQz1yIO+IJlUZz09j8ZTkoihlPx7Xxsrg656ccZ0xQjg+4lHEuh2H9kuwMsKnPdsK80mlMAPQzm3WII1oN0+zkgaSctqKtDlzKwWVo76YG54CkuDbnZCapNGqmsQRF3XET+2NhfdodABGRW0dNMLP71MVwCrSwpRMLWCSQUeG7rm1xTdJQwdwA6PSrKMy8V4u/UltnL1NZpZRFsB2GqehonHYeqOcFhraNZbE2Nb5lsn8yARpH4JSnjEPLa2xPgNB8bd5HQpjDQowh5VHJFjDH94p460uveI+kqiTFxmyq/TtYe3WOBNbW2LUZaqFeVggzMe1g5ucx8UrTsYOYQ7v9d7cJ6pIToZUZMWA12q9Cj/vQcnr0AjHSQvgUBcirKpAYS40Ci15J3qwotKDSHpu0oE5wV6a8iAZkUaRGSG946OareSJRU1h5RtcMFYe84lP0OtW0DcOVTpE9JJ6hycAyTcepJO3u02G3KWh27csEwGBIstcwtMGTsmScGHXDW0dyEe0cHNRFoh4w6mYxzQCfaUieWZBO2R4yOGbXGmwwp3foKmihavtei6OcQc6UOlpn85IJO7Qz0cwXjfYxdADMbizylFAv/MBR7V0CjSZ3vB9uZpLkYjNIxkBLgx/t4BCHmilbKar1sHLYOuCxvszghgRAziD2OwFP9eBnz8YmzF8svxWMYHIoAI+NTcGMCyj1D/LOZZKzUgRRtqNtPMphuXIKvXcnPQHleM6CMTJs+pSuiTJUVjowMuW1JeFz56wNRj7ZwmsjEPa6k1Uz6DhEUz9dIMTjTBRCNvTbaHof/Hyy9KsehiGHddGY3YbPZDS9rRsAHSszE/0/Mwq8eWiuWTh+mCDnBiU3fboryQhG2LL+5E0ihy8idcVr9m6fnYgEu4OIQpPTTVxR6FQ9rkWkmYk3BUByP5jjkgsAdSBwQETe/SUN4g7kMKzQjWM1IMK0Co7ZlrevqQd+sH9DgIiu71isbBlm0WBBGUw9mMW47PQJDwThnc8MABmrxHsKvMEmqN+g320C5mVe0ePJbl1p3ZhWrpfV6+cj8t72fi4KfgwZR7T7wHK+yY6GzECpo1s7a65bMmZwIBO6mFTyvSm7tYOoqVFRueGD2R9lemWYtdBATJrRRC6dd4ezvhRgM8xtBuI8QZoTx1rroMg0QP0gi437qzZtFpiiG5VvWNHcKYDgBBnUbayCofa9klOo4gtVKDkTbRvUDxBtfkTXVTv+tjc2iMpMJzOHabk6GElAFLQZUqX6VnQo9jzbLD94a4vWgEIWTn2+/M4VRwsVqjhksnn8wIxpLGG1SXUr+VOQeb/5mVGuvXj54sL2q6+R2NbsaU+3i2UNTPOSaEGSNk9BUNJSFIIpFVS3ETuArbdNu7RJghmckM+qd3u55KZSKavbRfXzCVNbuIPEb873ulbI6OSW6W/zarXz1Q1eCrOpJcmvxhlbS/MX0g3gXh6WYC25x+6DKPeQw+wbu39P9KsuCNe66Bi6iRhXwuq2dBsBmoJSVVhVp676fSZb3hMqLUCXywYSdybFSuhcEOsadisGt8uO1uBjxNavqavkg//BM8y0hV+l9HB96RDDnvHQ05zfqMtKMT85wth9croJoLVRTVkPhvuZtnY/MZ+DUnDD0fbY7LyCIDatToCn0GgFPSS/UGqpQmMUOYYK62O/zl2kTc0d2OARYdWE5GYvhTnlexn04KDj5EA7i2HmFTpaoKGJKdlcZAibqWYDQ92Zry8u88WJ2fM/DAlz31TxEtQwW84mNfp37nk5ieViZFrdVhwqMlpt3wYaWAseivu2yiPiFA/np3ceJK8uNQXbiaAHz5erDjI9QszL5LK6tmw8o2+5kI5wOG4MP3ChqourQb4AVV1Ppmg4MhheYpSW/E91neTa6SczA0DuNFTHktWQPU9e/oNnlR7ygwqoHhBsqIBCI1NhW73d5BQy1XP3VO1OPCtH1Mxk7ifk3wnIE/LJxhdVgxT6eXuqkP04ZxGDXOqjc7+8SAgiATepSUjfniiUwDp3tED1RofynOAzF14dDL3FQ41f0HF4ikGmprNgJqfWQxwYLzS/p62l1GQlTDlSpKZrOyvnJEZQRHfOcvKng8sWPriccCbMKUOrwQyXnIrN6KQT2JLYrYyRG9nADxcfDH74YaIdi1gHLjaEgA8uxw77zWcMYgSScH+YKNxBhtdrPNt0Z5VL9okkVTdPqDAT6ydlDGemoInjIC5RkT0gANc266SyfpptxkFC7AmHQ5pUysn6a3W6NsEASVDj/OaIM/suleJX1DiuqDdPHJBkYCZ6EeAm5q2CHmuppMzwQ0H4CUX/hLLYD3MWOXmAml+OgZiZekKYxzQ9Rgp99wb1pTkTpB0rG0P8Sb/n9znootqA0HI+a0CppHmw/pxPdia0ud0VbcdmyIsT2QM+Bchqu1irTOscMm5NyhQ6R3iE/5byT9vHaZBqOg5mGOKvntwxlkUptisxPcTVRut0lK4Etri1Jz9gYnSJ1AWnpTNPcR9XyIt0zLsICgBAOik+Hp+zCMLpXSm51V2AAAAgAElEQVTMYy+44fBnphMpcqUhspFIy3/Tc9yceQuqNTmVYKUKL6eELq+bRhWQ3QAoIqaONqzCjqDGnJHGF0X0qCbtaWozNjtWmXiQ3cFl7FADIKqwcqBWDnSq7SngTOemaHlcgGQOnwRAKlgOJLLnnENAIBTN/1NcS6QNBWZ++MX+N3OBpFACkgiAcP+c278nzGIOaNTE4ptQgJoCHiYYCoBkKTScaarjVpSxV1RVxld9Ezj/dADA5hj2A0Yvh73KNDvWuRfWyzuTXYpJwIZ3Sa/YyqroKmCpHFr2jaCe3mItVbhkf0t/nBPb9tgqBh0GvY7Z7Ky/epqZG1CN1qv0K+esK5GdSaWaOq+dHNrxyTa9u7ip1/eqkm+XD8YWAWY2udSek8vtTaO/HJoHnwAj91N+WpxtDEqRcY1M7HiRam5Yvy43idqvOj6LzDqyJyFNyW+VJrFS9l6MlxI3TqTvkMmoAH21GIMaWRa+wti3MwgAimkw7Y48TDQ7Ij4U/KTJy7cyj+zK040jDDOh2f9T11N8J9L5iNZhgpJsrwAoP06UaLEJgLqGJHMVJT9N3cO5GeCY82wUcap5CXNQZDO7AIDn1gn9g9+4Nl9duI5NcFfAUVSu4Sd9uP6MVqoKIQSBKhK2za8Cc9Bo4dp6+zAVaOV0mfwNw1P1GS+wsQO6fX7mYaE+63eAB3FLyL2Na8odGrY/jOCEbtraa/KZ48vV1aK9zkjCrFUhkY7NUYzf5eAHC9OJTQAkiEB9nhzVGHhTYaVfkq4YnHFX19fT52tSJwIZzLTlfj1FE6RyyrUxCmTKLKUPUfve6V5EkEkPqr9R7gHeuTBMNAC0JD27NELXpjRz+xRazHwgbbXc2leQFpnpqRpGOHNpIzZNELAHjSGtE34QqvMUY5jrkC0vXFohJy5f/efKC8ErlSdM5NwAoPLVbO/H81wOUhUYNRDmA6pamnA1aLfpNSOAIYWp2enzcvaTueZCaxS2smzJVXuqpSnBTaGxOdqbM5KggYGwYmrzJkSLJP9j1oCjAVKNT7pFWGNp3seA9mQSsa/+nKcilFIBWgQ4HH8e0+QYAFLfkWKiCrOWYa0THLEGKpTfxTQlOHLsUSHIZZrwiyH0GUX43Cayl8msLaPb3668as+EQua7dIuwTVDC+CSz2SjqWMoyyAPLRovjW3PT75ySDjXqoeT4pLiFwCUm2/mxaLzDRIde1jFbU6Z1MFMrraV1mEDEHlJo90AYVfE0U0LEusp3rWhSoetIYrOqsitMZbVfskfoPFRXjio75rtXhHahTcjhgdxbvA/WrUmbrkULU08VWvGc9LuaircETI8fLL+rLZ3AhQBRh2Nc8dLc2BTUjMi8C1CVOn/qb0JbZMDJGEM0Rvq9Iqci0CL0zfZEAm0ku+KLqXNpOy0oQf7Nk/QIk5i2JjRC5/6tlDuu8bFIMf8opfTZdwz6hfYomwmixTgi1szgXLBaiUCLb51eOfSb+0BuJtt+cJsOjiBRYZZarLL9DeATAR2+bbnTR1FjJdXmdvPYofJrC8Jqjzi00pb8NCWrzjYdH89hn8sN6aQjCOqVuox8CuZGd8InCjGUV0w2jK3H+C82OUVqdqVSmiFKAIJ1IICRyYqQS/JfdxCA++wUL5sXV7nS4ZIPdVViMlDl1MEz/XbaJpe7i8xRFXynlXNTw9FOBI0CCATfVBqVLcRlSuUH+5XyhrumSF9suzIeM1PRLUOZauYm0Dj8VefIqBFYrMmAllbD5sCuo/E5yEkLwLIcNKKIAQc0WuxUYZbU8GRgyckjVA8f4QlOplNoTySRpCCZRmzMlDl0VCcAwu8Ai1QQxb8ntD+heUmI4uofiwez/6cKrAo20k/IxVEsokoD9RUqZrR6MIrv+dpzjdQEQ3UrKL9ZAim2TSMAUOtFA2Rnnl4mgqkd+ZkSUnb9D1xf1DTF3exKczPwnrxgVuW3GRvNgUQJQF59GMqRa77m7zZ8V0FbaJJuaXBAxJepneJHdTX8Eqv1A9yL9DAgyMDMcpypwCPCDErdVBXcBBCw8dgcRIDDoYFrbLKNE8mVo/OorcBN8b3UfgXgU1TkeiQ3fWW0lxy6qTTayf+SSQrCQmOPjRYAaHBMgJzw83GMc6qvSFOQpcCogCUrtPCzSgMt7YaIUnDBACeBN0JvVIVf0uJ67aQTpGEL6I7qiUKvOrjpUGADQJtAmeanGzCVMzMAOdS+gnxKJi1ejnAmx1zD41NUFBfjhoznlpFwSUXM2BiOGRUOGm1z8/IlCorMTWv2wWSFu2Q0l4j7epaNVzZQyHQNOhIrw/gJbW0cf5iQCVloy9HiJNNdf2hmpeQZzwBxylQ5ckA0aEdeHH3bud4WV9JbqK+ADcqv4oq8FvIuIQbKDr1uABSarzDEGMgRXCTvCGlLpeh/BRyLqGds1B+zNQ2Qjs//HwMa5tGj5q3QymIiF1CkwfCXpfNN5miIlAXG2+J0UXGA011uS2Q3EX1SCi6ro+28fVjRzASNYgQTNKUfROjrHCBtoCjAw7ZhvDZRGCCStFkcaKrQqpvSr99cNl5YoA87Rr77UwHQCzjD0pZLOz+tSaxNGM0qWxrUuQcBs9fvitFqDWwIzVkoeepaiu0iIsGqT5jNSTWBueKhnLTiTwo+MndPOZGVQ8vxWTraoNTkxFU2rtwInguQla4fEQUm5m4qhfZkCgn6XYq7CBgdVLn78PdZVK+maS8CwDgKa1fbiB+GVz4lgBHnPzpg6QRN1AoxpnZoWJLMJ6ia4CowKJEd4QwnPwtgE98xchlQa6BnSbeRAK/pNaYT3Xb3TpgijkkSzoTMTuxdJmyG3TgGkf1BtX+veWQ4ZMGaO+aQo7kUbDDesf5aiUy5xXeqb5QoaIWCZyiASJN6jmC+XmdlOqxQqGMMMC2fgZqa98k0J/3tGbopq5jnmi/SmQcFKItpzYBRHncMUoW2R31+vG/eRpiwgkr1oGRpMTEKesTcTaRSbD4K3goayO2Y2PuTZvKrcCyiqm6GIhVsRO4f9w0WxZneJCK0DigxbgqgckA1LvO8VN+MCJw47d3b0fmGm9uGw12cwpIeCW6Kb1M6DTnNoo3s3AxpiLPQ1VAcenJlla5ZupEhu2IImx/Qa49Y++Bfyq1jfVgXfTq2pTN9S/tDoB4ssGxMjQ5zMLO9nkyti71jfQifkfq0fvNLXZ8cINzDOesJgGFC32r40cIujZ+WYEUw9HERNN0RTBPgAKKvg8ot9RcGJqw/sQcF/jGfHvtR8ENiI/uW/38+puJyUedgHmDi32oAg663zPdTRZaY0SlGhpkILWjj+YAiObulrR2JdApJ4j/k0Y8UsURFwBVAWzKJ1kQasfcmzmRz0iKfPJAhK7+o5i+LNIqiqAJ0KPMMjUtqZUpElTHaUTWFBihWQARS/ORMMwkUP5/rLrMYhkeOmCmvwKl8m517k6reETWEGnSoq6cp46u6qf1FO1M9I+xGsbYLo6TwKK32vKG4+OkxXgeBix7lhDZ/8+tftHWboWy727p1+hObVo+XutZLHDohMNbaxGdurrkqQCQPBoWJrsCa2UiJdEls5EqMTBFRQENmDyiEqBoa09jsUsYKLPAPZZr3a+gYdjFGMDNa55Tum2Tt2KstOcCqidMCCPng4r4x+WeSmLuJJBJI0SgvxVMxX04j0fraEkkKgDTY+s6EGfQuMPk/FvAQZe2VPEB+PFCw0tJbOKYquYF0asJvSJQ+jrriWRUgVK2RCrEYn99A0WSHN9YvqVvSbgQgckmm44tipxy4heOeLZ+5JZwF1zafEtn2kAntJBUz50vokiL1NPIGMn0kxgIHmhXlVfo2WAtnZl77VvRMb/54TUgSZhpU9l6FlmHozrIXlS6d93pqk0WH1ftwd+SF8XJ9TX47XTiTl24WzmcqHZmcYAq/2J8qnwKZbKb0Men0AUCv4Ryfm0BvxcaVYKRzWfrP+AZV/WkqczWAlPjn5HWy59zyIX17lpQZMzhDcUuCKwNCCojqez04OJDviaZK/XxJ2hIk1YW1d0CUpCq1p1Noa09S7ZBEhekKvTFuGinfryyXADUnYVYWROB+QAmC8j3BeuqL+F3zK5r+OCWZWQxONTRriWc1cVZnr1nNRGW91DQps0SkWo88Cz6rxr8waSmLjLUUIOSgHW+kSKoatHD14VT398Y9i9Uqo1bmU+KEl2htwo8XWihw6twNd3pX0V9x/bBcTpMpHihq0wpUfwEXav1A0qFRG0mTU0aJ9rEiuXaMOc0Vtugt/P7lvWT0KUMTkpqpywfB52iAG1eSdLA3cFMqTxY8lVOSuZeCprikjbHI4iGkycjK8nOL0OWzE5iqsF4zZVUNx5AbCcyKZqkqCAywGH2CnQKIBZipfkcSTU5Q8COgxqO+MlAiAFOkwBCAJPl/7KqcTHh/7qff00WxOIrjcRQX8WirUj2BaXROXh8JhKgAyH6PswoxwoxWfIdF0nfoaIvaeW/IcBHJIJSFBJW0lv+v7cpjfbuq8r73vldARSZjioqRqcYhxAEDFonihKiJqNEIxJAYNf7hRCiFOESsIf6jOKDggNGgxjEiQ5lsBYItRahoELRVwDhQwVqxtNLX3vee2etb31rf2nufc29RntR77+93zj57WOvb3xr2OoJFxRekJq1PHPrkDNb9lOEwdgdtn2SeHWZECJtKRqOVgo+ROEzL/OIXfg7iOb8L5JTkZdY03/H4hbXt41QQt/13YaerIJf7VJEKYdlwo2/gSYzbO1Pu3rlnNUdbY7RxjYDANS/f0fzFZoBjUnNK1BLOxr6OBQ18fyl+PHH6a5vh65ZAg443f8eJEa2opHg6DjpxnkLhbMbTTnT507+XKSk6hSEX3lT/QRaHoeaElP2l7LOzhRAvPC+pK7A0NZaywHF/yRHO+VpfXC7DR3hw0I6PL7TjC+fNz9dNXyRIez/8MHD/gWAITGLjhxYIlhIZL7vxJpuD7tPrIHjJ2aN2xtJcsKvz4SxgAICgu9EjuPlezPAPukVr8pB+vd6u2cWZpjcEXvpYqYcR3BjzDK1VoQNiOhsAiBAbq/RdZQQGgjs3HWxeXgaM41dfmbs6tB07YqNM2AGIgJkCyE14fm+xKg1JRFWAparGhyOInASAwM1h59l4RAHOjTOvY1u8Z5WSMfvr8ODVtWOX9sal7e61NX5nm99hFnk9TT/CfKII2kkYOYEQoHyYeXC+YY2kGAYj07wEbhaFbwlz45oU21l9fMMEkmGRZYXcDJVeYB1CToOR7VHPAeQAMWRxHlz0ZwTgLZ9JXyGLmGIABoIGcAcW1e2MrwNa9+f1z7MgQg64j+HcPcftuINfH4tHhwF+B62zx76OB7/xtr+PoXXzszO2DnZnjzoYnjHwwEShcU1/gbWKrQCgiIsQJPGAVPgM03BSP+OUuzdaV4MPcSrgWSqICHxGjbzkXAGoRTCSSU3+RQPq9dlftJoMULstvmg5+uVHCTMVk7iLdsQ0XoNTj2OBHE/OcJeqvM9VxS+E1WMw7SNHbmYF2zQ7OD3a3hbIJVCnLT6Q1Qla8VxEg0e2MlecvtgODj1yLHSBcrjHIMtLcGLespH+G4/l2fr5hHAtFKyCWRezDgDBPox9Gc3HnIhCn+TjlKKQ2pMdtMutixVR+OVoXpPY4VhZwJwjjt+llX8kgjoyUtKhMFej8Wpsh4lLQBOGyXs94zl4p2nnxQ52KF7QAbBf28EPb8sEq0P3sJ100OuBDqTSXDSw7Pd1pmj39QAJ1+2lN/yd4z0aMQixN791MGxmFl9ydKbhJef1UDpYYb8JE8iE4n6lgaC/x7NfYqYw51UKCvRrMhGZaS4OZP42S2VR9o23NStagnAoVsiUn2FWdPL+2BDEn0QY5e6McNHapZ1jwmKwTwUwRJPK9YPoUi10plYmAvcdnLPFf+gzOklh4rPC7UZALNpQASHAz/A9d288MxU09DI1dcPT5X0jo16o62qM82UI5ZOVjFCRr07FNwSmsR2Y0YPCh1yK9SGfhXKK3GH7c7zgBiRrUZAkTGR86rMq84UVhMwM65GUycc1eWDx+VDENErfapMOdtgQg7vIFDnTsu/cweOoZceduWkqcMU80AdHGcxm048n7gj3wyXnTW22RwZj7Dl9x3aMrbM2biq92rYVPfC+cjO7uxc56JHgngZz3oHSrTQAnz+RLqpffet7YooDXHzwZj52gDo8NEbYwfDMIRgiBckgx4lF+s9kobv56uknysAAOvg3pqaocKMmoXwSOYZ8c51IKoHA+wehIEtzlrow/fARJGUEH/69shhnAK6qrPeG0EV39Vpeyc+qIlDwqByjuUeNd1moOu+dNDeHmzTQf59XeWQ1XSvTVGWPceeyhL4v9Sqnd4AaPLyOlt3XNfdORl/9O6WwddTxV7Iwn2PZgbaAFxufgv1Mu/nofYJGZFTfpc4QwXoMLAkYSKgnZ2tzsDlu0ZvEUAd+rSYwvHKS2KiBiFikIIuLmRPQAiDTEOYzvUW51QzlYNTdOdff2ZsVdDqTu8f8fB22WOgBAQyL/hLYeiDk+Hy7q5u8HgEG06sMFEnf7I/P5kuuf3fwlgqAQHyasv33zgh7ArQFTLq5bAERVyweT+vgI5FcVqkgqzKS4pNAII3LexviTwxGKoIfqTrha6MKOei6NoX4uuzZM5MKYU1FGTyigCQT37G1jdDwMfJIf1r3MShKElQ16hs5Wd7aqD1TzUOBWPk1XvK5fAXlDMuqLkH+/NkBrgJmI66F1zrOaCaAjqoQT5fgQa6QJEEPGEZAKWDva7bafKhkZR2XuKBK714AdjqRwS0vnYS1klNOJoAYodzMry4TDvBaiDPfahOMfdjyZCQuQEwvkTUf5ZPMKWW16obPhLc9ALxsTTqnFFHbSMJFgC2C8GIUI0v8hFViH5HJBSB6haBYf/pOsQl0qOvAdkyztZu7xvzACpHcDCaHAgc9GNL9gh0Umf7CmoGVX4JV6omV1g5+6bq/tTSYYCtinvZPjQEaaCFFBSCJitHdLD46bO2So0NjiZxSM1HzjziiRjMlvvJvCICoKoQka2CQl88S+7P21QMsbrInM5lV2MpEiXmh5mKyRLJSYR+jUhVTOA/gp+niZrD4RMPB1z8T+hSRsjDLhjfCcV184YIJ0xQM30CyphEsGDkzYJEcLFUNMp7wtXElEy19w9A2fActoC9KBQeN/49MSMxGd/6z52Wtw5sT22YxDSfHYdXzNE4XqRx8f0q6qS62w8ZghYLCBZN3MEgPo7nPEkvo25CsAT8zaJAzrxXccoPSz/sTzJW1eE1f7JPcxIP5lp64TxrzzqVT2d7aH1QvxH1XLx+Skc2UHAIZsZbBBvF0HreLfUcGBD3ETHTGd87y+fCfsTjWAfQ0F7j7ejDE01/CrwfjFk2LnHqneLwPCdb57+Bn3vQ3Nv7DowZmZ2eCh/2IqSwXLxrokdwkgzuwyPHZM0dIpfHtuZqueCh8gyE+wZpgPkPgotK0+1w0NXAMZPDvLLNF89wVcDCfAyp2UteWgrLzIdwB/jz5gaWQQInMawUqzvcYhkl4SKfNuKv3B+eS6vyo79QU2R7T+9qFDl4idpsbC4aSAZKJpNq5TDEjfCAcAeeiMAeyZN88o3qvUw2bo2Ckoo7GdjJCC0CaFwJ3OCAvo5dK9dl3b8c7zruj9bK5iD4YHsoG6/0pIHJvBeg018dzcDF1cBOwODztqk0TNyPP8vDNhnKg86sukT6/TCdK07UuBq8PkPGNfQbKLKbSGdxH7z62kxnHx+c9R0/e6EYz2TrWBeIQQY7zx2CDngidjFxYnw+q39rftDfKpM3jT1/7V7H2fa4IUB3Izh4ceUAE6TBgZ24aM2DiCN7v7eDY7z86Omhn3UzuFDgOGTrPtH29A6msBVbVU1ZEqfxjcEXvAxc/mSTB9dCocWGidBBLEIbsjwDFG/TzCjj3UkJDOkVYtYmZoNrj+txlaW/cMOl7WujxpT6u7G7CVDClzsiGXZAKFRsWia30ufgHS5QvnXiqlEpWVrNXtlifD/A9KaFU9+FSzEensIAiXSzK+Ec5E+APNFnNiT9k3gRSmdaSwVVYLbRuajrBtaVxHWFLV/Auc6C3b4ByrAlxUIJ26h8zSVluNBk8iSIKMhzvnQegXIO46TtQ9ZJUPYDRzdpzx16c1KO6rFrQwUoLHvRHMKrdAyKd/WnU2Llf6IMBnuqODTzTaaLLXZdecM2N1m/rp6asuEIymtv9ff0/LYtlwQuClrfKfEFEkI/cTFbzmBWmoXbG+FhZxs1GRnmpsHhMvkaz38ncQmzIQGMIRJrfwUq8byN7RDt+1dB+RMk2sG/btPDZlvtmX+OIhqO0jaKdf2NTnRVswIrQayx8dU+uhJsgaCAcjuI55UaFJ1hXvDsix4FnLlR0FxtGwEiFnxnzxsKob3dSZK6N0ClteGti/FFQlBr9Xc37ds/Gb3ZQVyK7uItzk5kGkqhX3DtdPvRURyY/cQ9EAMxARMAShAnCAhmT0UmuX8hA2SDEMvBNzE5qeOQWoNRZ5IGxvazK7MGSkhpTo9q9JzB5u4/Pk6NjTvw9Id73Tn/GmpWcP4wX44oN/accADkosEDxCYo/jykrBENjfAY4KIuOoEkQSpiydg3M6w50/T+Y2ZlfSPM3gJgeSWKTs07Iavoh2WdGkdV0BnhmiXXKeYqRT4v55VIr481ywhx1blKEUzgKc1QTw9uAUQl+AxrvP1calZMQkfaa+FeVZrFRl+BOgePy3AW7DNMK/cuh+NZSwNff1iXysYcf1qIrV8yc3jA6Lwf2ix7kOoXblIC3mgiZy9w0iGYrWjh8Npzk0RdshhysToooztFd4ABW/dC4kPMyAae3zYyLeYi5YUR0c2TnsiHAivQrRYzs4zK/o0cHUpTrhnb6fPRipf1/eOcG/Hb96jCD+0kNz73rEd1+XpcJzOED91rOAUo+V9a+1/Oz4gbSRwXu9OtVcCOeQ5blBUky0QdXXXNjvBhdAYXqqmdzM1CC3d3KZfnPw8MjmL+HPeevM0X380kicQ/w4ppDJFxbEKW3g8qwwdhorhLwbFwsuuoML6RBzvhOKTO+bKxeQ+FQHCJvHMgHFDZ3/P7roaKJmNST4CqAu48FjJKnUuod2HkJyA7y0YFdSiO7Nfe5bLukcxAx6Jfxy0YmO7oBmEo0Bh5SYQTYhaWsejPP0yk+8f4SBOIOB0xVGqgIpZQDFJpCkA1QcgAKt8nIQLEW/Mcx12cmLJXNZhiaKqx+RZm3eR43AaQ+Kg+bJ8x1wyqsMDGUflDZYJhGAr7VWVRn+iJ44akySTeQ4rc0R2l29q80QJH+7woyOK2BM7idwaW/TjZfstDOOi/0BH3Qhd6+3eeBkP5Mg1afbs46E5p1YnBSRxgz82UXO/TBT/7ZO6aNBbhz0I6EecG3psLlJbG8cktngIgY9/sAbiycetSjxJQlO3bnCdU8ddIB8aj/xydkyL3f1sGyCI0/B5PiUekwfasJbPdRiWxts5QXFziLPUAcZzKSbA/NrdAyEAWnNdRWks5zbvlRAFCcF3W2lc3Zb5HsXlRyD0BGdUyo44LzSZkdhfbmFxDlc3Doy4URkxvcYGYofl8Ibb0iZpGnQpTj0R0Tj06B1lGHL0gCaPx+1R/23+Z0VAhlXCYcbirKAycmmW6xaTH2To9583WCwmKgjKXcEQBUfizNpPDilBNdJ8yDu5t87XAvghFZzr4DWz8idsHSWizZ2PvE55NthXUg11Bxup+vn9NFJNf9eSEr8neAbD++2uMMHfj6SY7u5/Py9SUpem21qD8Q86qmPaY4zV/MRbhvfuL1CoDyInR/0xRz+riYAKMEQopl/HRwINMz89j9dD1S3E3hnutHa4yA08ESpnU/hncUKTfwEVLRyMhyVw+/ngY5aMLnQ0KYKUDa3xGsyGlSosk6BRw1zUUAQaFxIBwy5hlEud8O/GUP4U79XY0Ma5RsXTiBDWvCNT+zdI0BrBNwRoDDbEyggUWAEAoaryxizoe2bHcO4DVtSqeYHZqeU1sDLK26OzWfVC535TH/2W+aAggL8zjaF//tCOjT3z4nPL6KjUqkmKzZwbAzLmNa/jOAsldM6a+M9GUiQLJ4ql0ngo716OZq9+2hQkv4IclSZE55dlfXrLdpZ3fjlZbCQDc2IK4bx2jHffmcRYoOgLISg4Mff93bS0lYU34bXCpHEp6MxJaEjTG1xdGevjlCZm+HLNF8gWEKd/jDLmCBGDerexAFvkOvNqM+IGdq6l3zx06VrTkp3dS2tRvMCk3WzlCj96WQ6Uw/sLxCkbDwSWmeoJvt7Jf9tEXKiF7KkbyWctIuF01hnnTmLlxn5e5QbtgWo60dXRsBRhuBK8BP1SjlCH+vO9SLUnCTkme67Jk1sTD3yjzJbdGXgQSyK7rp7BmMyIXEv5wX0UxRbCb21kcStKX+nbeVOZrenl+aKT+5vtyC1KeoY1GfIN0w7FqwHbOMYC6a2uQ70TzAAZuhjxemJw7/9//op6MfTzcAFCsVAKPExIaDtC7MC9pHLT4wPr7svMyvWAA828vl70GR7ue7+8L5qNFHszbXqipE7e9gTsulYPgE0gRUCAAuPPix1/7lZCkA+Vmlwi90SRgZF3eJNI/lWI+aMfG75wBJSguKMKR/kJFnTDEKNHTzmAwxgx4MWmHR0Bdhp/4MLphVonFJYkIywFBhSLSA14ZMA93SByTXhqaMwDmyIk+q5ba5Mql1vSOtIxW17GHSfyqWYpTvKdki3QaDaxEyITPR8/1CQ6VF+TV8pEXAOcXZVoiesL0QwopehRHGYmlAZjFfAIxh3Yqhk8PXArCmHmKGjf7DgSt4l+t62jW+uUy5gN7Aymxmjwa1zATrUFLZ/KI9vZtVlvFZf1b657yQqLdFH1q6PBgJzkzKZWjc0FQAABxGSURBVF9lyASnDi4duI47W7RqBB5o6D8tV5RBkxAOd514bKAHOOyoWwZOSBZ1HnvTIBc+U9IX3QxUZcJXmQff3JTPrIYw4X/0NW+bAdBQwQEwWq5naXUDVxMrGaR7hwicsWd4SouDVf/BqLOxQK84083k7ksEa+SJFARMzL/oQZQOJ5acHSk0jC7TF5jD0yBOpvxUc5Q7G8c36qeq2ajPuQhyEqZqEfHXVxVamtbcAJbeiQkjJBfQ5ksVcGBWmVdYiwBom5nIXU2bVAaFVMzAeHogCKZIYmFPOjRx1nNCVPG4kalQK2BKPLKYeOP1c6/rFRUAi1U3PbpCjoONf6iJ8MWMF9dIDJ/ysJALlR/+jn2SAJVnZ/vtF6wCMktCudnK/Eff6Gi+qjEc5qmbrgCvBNBx8PYs5vHx5IWYtowEw6PBEnpY/Yz0Iu+3t9X9jFahpb+jdzDTE/cJqAp+qnGZdlP7C9mMvEYXwkX8A6L3I6+5YQZACSho48zPA+DRH1bLRalp0y/rgRT80+AEYcatwcGfRlZGXe4gF/mIHmyxlBtPqUHBBjBEBl6Yr5iik88ESJM1al9SZZiaM1pqAfYb6Ee5Vv5zkpnK+ZlCXIq2DDUMGrbnMwyQo+9H7p3JGHqufQ1i5UKqOzFNzTGKvEKkMD3Fc76r/6YFsXNOiYwFWDchcIS/KT48p34ISiVPGdXLF+UExYq7CF5AMnsm3Ce5hUjoTxJ8L7Zzdx+3G659X3vJVde2b/++x7Uv/6bPade/7ub2jje9vz3zyi9rV37bH7QXvvIZ7c6PnGvX/NG72+O/5pHtLVff3J753Ce2s2fPhCnL2gc2PLWplQEHw2LgB6b1+Yu99p4EM5jm4khl88S3tgV6MXjSP/C6ND3Acf6iv6wogVtnV1meirkGq/A51jYzR7BwzkPt2G54+zZOfIUV99yr3+ocO9UQMdtaoaICm4AGcD4Kia6usy67KUdGJ7Do8Cg2mY/eAFdYEIGLuXpgiDiexyINLLsVKTaWe9hhmH4LV3SaveKohiBiOrz6F/rmAG0TXl68LaC+ABneWzaRqk/lrxXbjHkacvA0zJ+NTFzRv9r7XBjyDlIrQ8Bl2qbC2RYvTkCadlwxVx0nXBj9Hr8Bz8UfrNMYmLo3edOcj0yCwxE/aTFr1zUh2ZuuTKNc2Hc9BEpnuTzSNq2ehtJTRDxiaQm+Xr2EjvpfverP25c86RHtV55/bXvOL3xj+50XXtee8ozHtLdd8972hKdc1n7xyte3l173Pe1Fz31De+yTHt4e97WPai/5sWvaFz7xs9qXft2jbdTv/dsPtVtvub19+D/ubJ/6mQ9o//XBO9pDLr1/u+wLLm3veccH2g1v+If2GY98cPuMRz24/fNNt7VPetB92+23/U+79BEPajde+772HVde3m5+5wfbf3/ozvbASz+xHR4dtn+56dZ2dOaw/evNt7Uv/upHtFtvuaM94FM+oX3eEx4WUWPLhLDoJU3lNHWxfgX6hIE6tMn3o1mORB7M/kqWttgenwjy6rD33Nc4AA5CYiHyUT1L7T4xZcUvw8Pc6isc5a+c2y0+HWKx7P7uBwQoOfC6cAIQoYowo/uZ5n6e2QHR02osIt2/76k23ad41P9/KtMKk5Il5rfZ7yG6xn6UiskVHD/WqCWVC0rjyh+ouI2myszWLFFyiGQu1Jm/grJkEQoasxgOL/7agf2Nr7Zw9N63FHdkRLlGn1Mx6mawWrOtz7RKNDfug4u9yAIqmeBFPUgviXJODud8Knz2vsYHrf3mC97UvvgrHtF+7fnXtmf93Ne33/3Z69o3fOcXtKt/+6/bd/3ol7fnP/NP2q+/5bvbi658ffuSr3pke/yTAYCPufwz2+Vf/2hr6qZ33tI+ese59t53fbD947s+2J7+7Mvb7//8De2KF31De/97PtReetWb2xW//I3t9154Xbv1Ax9pX/m0z2///k8fbkeXHLa3Xf0P7Xm//S3txT/82vbUH3hce8Uvv90ONnz7lZe3s/c50178g69rV/zWU9s1L/ubds/d59vDPvsh7XOf8LDYdLtunrvnHpjPsnFR8wpHj1MaqVvVP4tm9YTLCH8z8LmWY2IHsHQsuZIMcCFYBgKu3IQmHEHDN8n2YgmTCdLnN7EKJi4n49PnqGkVeu6pNO5VjEA2j+LhiCQqBzOlhWeWWeG6lu/ywIr4EoPTMjriRRlisUqwREr4+PjisJ+9l2BIExIWy92d85rT7rR+Lj03bU35wXYaS/Xf4Y5xKfbYk5m/g5m3RRDHdmZBVICcK0HbHC9Ke0VwwwnmySlCI2rW5+ocrJz9Y79h8lMBXAOGYLr5Q+0aeXOZgV039/p3/k7bEnBxE7GXZCfJ7W1EkiKk5Pie8+3GN76/vfSqN7Xv+KHHt8c/5bJ2/atvam+/9n3te57/le153/r77Wde9Yx2x3/d1d748ne3y5/y6HbtH7+nnT171L7m6Y9pn/bwB7brrr653fHhu9qtt3ykPeDB92uf+ID7tjv/+1z76J3n2mO/9lHtxVe+oV322Ie2+93/Pu22f7+j3X7r/7RPf/RD2qUPf2B74++9q13xm09tb/7Dd7dP+OT7tjtvv8vk6D//7fb2pKd9fvv151zTnvM739ze8BvvbEdnD9s/vetD7Xt/7snw8/EYnCuQWhAr6jGC3QRZw8mVEa6i/QWO4TtWJqrs4eA5r04GWAQchRcKVTXzFaoU/4fmUjjUNKLPEIKXWeIs+deTpyuXotJ50QXuJRuax/Jcrt4O1mkLKbAaU/QIsUWVvZyXsUYHwl4AokeKeYoFlh7MbEQr6ux23weBk0+lmcyIMwSc81PtNP7FjQQBi4RPVecpbcT3tABuzpX/nDmZQO2GX2QhOw6c2e8SrMAEeXbN3hMxdTlH7CS3g7oZsh/ZIu6us7furQI3JBOt9PVYgt7EC8ga0D7fO0v/XW8NLwzPiKtVJu4JxZ7DxlnJBGPKDz3S6WoJ0BU6xLlyLlgHStNczDg8r7Vzd93TLrnv2fZv77ut3f9B97P/brrxA+2yL7q03fRXt7TLvvCh7dy543Z09sgTjfOIGNNXevNkszZ/3sHO8M5ccmQPOr77QjtzNlOK+ubPoAPKz6Pn+l7eWFNfIGCSyJWlXeecj9KUm1OVgpISIzMVoEf106R2mzvXnCsUAEMYXNgGiSMO6ceEQvUZjsoaQCIdJCClwLqQO1BxUXlLgEUxt9U/7kI1BlQcUPpca8n+DOggikymCDCEF5QnWOBzJOyjkg0ZsPVLa6VJJFv7DmZKlqfMLRWblWw0gII2+HoBwkAmMvB7nR89DJzAI6gnkcIZlWQLE+Y6wo3yXJYZx1zklVl4OLW7BhcQyYO8wHGdhyK9naRh0tVMebLZ8Wc6LuFsOrvirpE0fzGHBJcIRngFEW5WfA8t6t5Bzsx09UKc4Qf1HDvd4HMaVhAm2jPUQsBciOSXogaZXkVTueQRFh80Rg9T28vA2+sg830YAW48JmbTLf2lYkYfPerqE0sdx9wA9Cy6LEUNJpmJRGSMETmMNDU4mmqqVlbOzckX3GWjgGWUx9KnYw21z5Tyg2e/6np7IqOi1rVyFhcNTYsjloG9ylKiPRQ2CkUJjOABrtZjyoqb1fFCI++mMEDHItwvu6amteTQaazzTCVuMNCOIgjddO4+wTzlUY/19eegEs6RFX3A39YPB2uLPFtUmonWXKAEhCrXzgglEBNAxiIRsSY5SLLLXC8IrVW0tRXG8wJARddsLXh2KuGhyKitcayMs18pL8Y5L0LZhVrq9JlAq7CJYo0KMSmI53yFoM4aVIJiwZDJivxZCiLWFpVScuSoZhl4cPV3c8l8deo5Gs6T8hkwfzH99qvi2+wLIKqj5QBuiQ7r5xIs8CFi5Yb3f9Dn2D9n9eTIBezXOyPrjwPgs9Ok5c5MN/ubGBBA4n5NK1LA9JeBtmndR853vJPDRNcna9g5t7sxRs9zzQoTHM0AkSMkegtCPPuV12e3XUtNsafFdBWt96u6BCjhXEc/79ttaHmYAhl/F/Nw9CliYasWrExBXmGBDh3ccLM6+PtlCKoIRyIwE60cUxh17tUGWS8RydvISQSgOvh43mJ/Fk3rfh02FRNBNxmzozlFo08v/WXsZYwvfJK5YwYOjpM2AEmkAAzrYcoxvkPXWAkdH64w7tTOeo5egmiIVI+sKLCQck+tNnOpH4RPl4jubbwvNq7YTZyxOAvpixDl0p22mVkaLFKO8RWlGA0u99FRE8muxCTEZuBukUqu0V3vEx4NvqzrrOAXbQ3tsx3MIzvsm6c/GqDWT2KgQAH/XoFI+NkoRATgCFCw7YFp6Vxd6M/xd/H6wvD0CPqro4Q+EvTWMdsxIsyHpSYvzdyBaZbU0gBAbWNQAm5Fz3oFAFB1ZgQ/PV0R3VsB4eBb6m1auazRg7NRSYUAxaZXgFjQWxXJTSGOA2PIhSwsVJnRwMI8jBKPqYxoKBXm9QT7Y6wKjp1x7qCIdyHYvLr5CpMZ88xz0qidKIvkAEs2oSIfQZagPSZu6H0woFmRZyyUwRcFr8Kf60wQ9vv8HpYY1zkOCuojj0nUbsVuLzPrBTBtruBrSLCwqiWoAUez1O0ZfysYGI2VOzIt0KNaolyCqOpAyE1xjhKKhzIsoGB6PjhuTCCOZbcvuX4r/yNWcCg75pTSiSgpva8z/Gr2km+PJvf7ycC4/Vu/A9zGjbbKSEavPbl9cR/kGDX5+umNEokFevRkF+5TvgGAPXDaR8k8gWwOaTIqD04huOmNnuGyWcygN27+B896habBMCrly0pGFTtupp3MCjI/LFmRptS44I/sjIgc74tNRQ2TXB6B2+co6GRu++IpqDpvmN5Gx4Uegx3AmPoeXV7LviUzc3M4TrD4u1TM5KbZnH4r+hY5FpozZJrZLtaEAoVNhRAbf4TwkU0Z73AGFC1YI745xGAFAKnVmGI8JTtSEgooGhAsKYeE9yj6S3F4VA1the/Hm7cggph2PMPJEk6RCKubLpmqLwTupxBRi+suPW8PMsCQLcwwHfi27spsNl4Oz9u3gK5/H9XKoyMdtH1OBkRIhgh23G8xf54EWhglL+OqiFxEWfdO9tNOscn6ql8R846zuh10sb6sSzTKj1dvUQunTn/M8Bb4jZ/nuIYIrhY9EEygA2dGovUc27grAOatKExAgcroLAV+NTb1I3JSyUYFzkJtk20x0rrueoDMZNKqEz0Zn7ZSWWVOKc1WBUbuV0XPYgpqFBJdyXeYkIXx2cb2TLDyTLU90+olAsrQNxaYyP7H833y2BYBEOk+rIrN4IoLMpyAFsIveZxSwUUsQu+uIl6ueXFfyJWrVYpggrMPxvQ0yMAYKLQ+j3WV9mKN6/eYy0HqCuOKmQ/UrhZs+o+4dgwU5FaSikJJWQPaLCH6LI5Zgy0u9ElljKyC6pIF8j4EEpA+o35IsEKFuxGE2P/KxXN+heWSJGo0WcHezVzrQ6msEquYgGa/rbcXXVsF9U2QkqbYW5MW6e9S/kYmuLhotZabAOhTGWK/YmEEuaL8gx8umc3QI3fWQ7mhEAkx1TSkqcfdWEWdPrzZ1MsgBfopZbAHZQo25XI9ijcTsAF5M6uQfUKckPg001qgDiUa7WO3EmOR0O0vpbK/5YTNYJoocCtD0QCU1D4BGxOPJwpoUlFq4CKGCI0LRMxAWMw6RH8qPZTGI6t/cM2KWan+VzJA8bfFPR4pzhGs1Qd7kgc9VgognzkEZ54f3ZuLMc9NpQwEpNDlISASkefQiSwKymgp2aaZssbulKfN0FWt7Bwr7kqmNG1yDNQMZrpPgN3Nwqf2k6zcD5UFvGnkeoPhzaCXZn6a6XVWC66PbBhCFnK41cZaKhzJ/P7JBP7hP80gyDrAgAeb8kp1Zzp3CUorH1sq6UqEXB0JOpF460EFoZ+rVwUGCK5M6QJkWRSh9rGunhO6YvK5BeAFTvMkSixF8TGG/EV0eBw1IZHKh3l1WJXKOWTSMIfhR43XFLjfEP0lnNS3pTGQAVz1awbfiH3KlCPfXgkgkBXOD9wiowMdm4YyEF9PRkM3pHE6IeKTmU8bAEA0WQHQOOtMxAADsf7ev4huO1jzb2fgTNfJzW2bzSgLo3wkuPs5X1fYXuop3mHh0VcWFQioCyEbyN1IyuHeLP8IlmRH3OA2gWDMHXRQZJksMj3bUOEImJsSACxukR2nXjA/x+gVWbMx7LShBPMkUzfWY9FebNaUkR94+V/EaieTybp/oQoZ8ILKMl1Daqzx82QhC+ATE2cCCAGufI1SVzSml9Ql3opmqvqiT6OJnZJEkBn7kmwnU2kCdP0BIxtMUF6LYHG4+zxkfDUlXkcJoKnmHwo9eIDJKuV4lNmGpVv0oMiqVFyHlda4oowuDYxqve0DdPPgq2LoOB4Is24DPl/20WDisZ+BNh24uSlLXwikdsxW2jDUyOo11kxUz6ooEyCsz/KuQR4w8auoZC8JFXmCps1MDsaaEFRyiZyzaVcV1DfmaAFJe3gX32FqqzxYQCOCKQA8zqwu87AlTQEKlYnxGcU1oAA4iuaigOkCPRbPzqt2/a98p/Pw3IPv/5O3LLe7VNYUe5qroTuuiBEG9y8o8CO4rFXH2198qTqaXi81Kzmjg4kr1CBAvbC1+jBWnFY/xpoNs68lTBnH7/rq0FUQqjW5BDbl1ZQGSlaXBAdRRh8kHNJMUWGrqKyNh1ogxX6RlI2CNUPirU2nK6Z0sxKtBFj6MOf0hg0uYuMY1Ck0RMBVWJGIt/S8zuEGESR0meVCheaxyWRT3teFFpSPxIQ834sWRNVjpjWxDJSzpy4LEmhCIkyemuk+Uut3dB6/LP1UJwRedDaCFMToc7PpvyGKDLBmBHlbIueZXZG0JYDEh/mtbQJc29VNkUWyhxTo7R7YFWvFnsPZz5EGLmwB4DgpuGFVFUM8d25S0WrxDVMMPd9fVg670aRZrArZEH1XaYTF3i3BhR2gKXLHkQ1KFeBe2dfa11iF14ChL7RsCNr6xIiGruozYjOJa3INUth9DKtNRNZszKPjK0x70+Ruo8jH7PA4oDJMJWD0gSl1kM5rX2fAxOC46Siz3xP0vU2q+uShAPgMVYuhRZCofK9sRnwjEh0KRHKNrY1cCe2U2MYseGQ3sglP+nUKkCMLnd14pai7gQNycROMrYApQc/7vKchW9boEuwEkGJq9UL/Hf3B/EE0VlvXLMS7prEMYsXMVdZS07NzmwzQJUQ2qLFj+bdyk+mqkszMvDWBLtkBEzC3lmZgRomEfjY5fWoO1zPkbxpxQ5RxeEsXZBfgkwq6jjxv9X5XYalJFA9ByZEUhlWoghwkJ2+0dVGQUr+edJIbC0+4JBjBdQBV8lX2ZGXdjNB1XMNad263x+c1Sog+Bkvmslq5Zp29dCjCz+Ub6Aiy/nz71pOhoxW7zzeohDq05H6n+F0evueOMhj15OYNj8BSBIqC+jjHDXUF/tt9SXkspqa3jaNwZHtbcdptwFmBnezrOUY9fjais77Ny9eHN9ZxhTTk0m348HjBuGFWrpmkiOsFFVb60doOAFLYBk2JPzPJYvSFUbxnH5krUplzKparWEQ/0+ybWReHumakNk53dEcf/PgaMKFOwkpac7LKFoNosn/E8uozsNU3yzF4lO6sdf7iyqepimy/L1ie9t9e3en/dN4MQCQvhtfZM2NOaJbVh3DnDNia3tgGNClBhGKyrzZPjQcXwpyRUAOoTMEamaOmSTiewXVfyrETvgGgxkKIeD6hqnoxfSlimE39OxQzN5iTTDLNQkCDNXDFhySQVV8jjYqVrGaf5ewv02uq+OLJO0yUl7NNmvpb/m6uPI9ijviX+aarnvuoaT2ckgVvtaQAWMFwfsc1F3SXAdYdd9wPXC2GAqFFGU/Q1pKaMqCcE65wlhOQeNCdSsvrhEiGk9sUNhzefiYlLqR2ARBX5pctrizOOPElquw6wuZHgVW/KRVgBVSnFdARdEdzWMFybwwIXuS/vsqsljgJ2mrfkGx/IZiVefKY8jCXM8MYcywcmvy5ufXgoeFPAp7EvwqtqWQ6Z+OcKICNcjk79p0ciMxO15jw6ISNgFb/DozVfE3i7uCXLZuzmbbIGTSf3ibO8P0fNXq+zS4xxmDecsYcTFsflH+cxJwDYE974eL1pSuCpQlE3Eyq/nLjOzUD3EbsGQimT0QaGRhYUxfdWE8yEev3VX26LLIoKkAEicAM3EyHiv14VTLE7LIC4ulnoV6pQroc+cI/mCDpS3wKM6mI4Qk+Jr12VNjV3O8y0mFi7s21J83paX0+m5vAho/5tO2Sde6Znqu2ymcLyqasatahGSCpwCM483MreHBSQGBvsp0JxzhFpVbmb0G9hVCfFtNOYsvQXzlVNOzQ46MjHWgol4qh96tXbNu/PW0QZF9odbrIDP0ztS+8M2xrj1brIE8CxmhvmCi87hIMz2r3OV1MYPQ7xQQMahxhQ79fknanDXBjcriIJ0aUT7BsZ0Xv0V/0As8wlSi9wD1rMV4pHz+rwskJLfbf4jn4aC3Y2Y9k2XN/t+VrvXFuj43yp/2pTCzHqv3Yes7pIo5sqeZG7s2/sqbTrVNfZ6ba4HlZqivkHCuxq64FqIZLT5Njd9qNZOwExLQap4kFeXUNXAwBp7ist6MJ1suniWat1/eEIMg+7J0EivNGXOyUTB9ZmMqr7q5MGIOBjR1/lzFq5z3iG7EprR3oQGPPiXSK6sPbVp0dtV70ecDvbQeC3Lv17ATf/8saAmRVoRiJNFn2jJ30ba6etQJiBFf2GQMS73V98Wz2CWZf/n26ca6eWfbooZkJSjYUOG/LTUPnaoTaABozXXHgLdJk1PT0jaW3tWXe8h3GCuxTcGXYwBNHmJrjn5xCmGswp+rCnmUBwJ4L/ir01Xl0M7wAOuUpTfQdLTtRKD7uADgKQQFwSPfEf/CJ7JDD2igf2QPAgnE7ZtHsn0ud19ssE8TP4dK0hvJkkiyAEk/uIDTL0+l2e/b9NOx3esbGWPek4RRyb7cXrj8g3ziyk9pU4JltiJN4TBpkbGc1s5s8OKMNZVo+VnbjKz4EsRWyINWF3biZFyk1fOOakRuAxa60yJcnSpVyj3vxwpbTmqsJvrUnY780I2+UjzRlR0ldQz+W8CQp28fAjxsAZgBl+70VFe3rQPb+CnCQsd0bf9A+qMyixEDKhNXy3gxlIuz7GCQBaCZrOc3Sneybqzshr98a47xD31tY3IOq04zIYVTjHdzgLAumtr8bfVTnlT8aP1BXuiKbSJtfW9lg5YH33qeprojcoj0DMZg0v+Gz7SSGseG6jpNfLoRKRuW4YJxqMfUnguLG0n8sm8CJYL141goA132ur0IyCbKyZ9x2Tit3cyc+zgDISih7S7Fa2THINOSH+bauw/7/A8B5klQZ4lyyDKkI30hPQQVdLYcNy3WOfT+kiWcpO7gnCiJ4O+Fbj/A22QIY02kYo45w65y1DWPBFPJ6Ze5aRGl/x8W3ad4uZtulmodfd4Tb6v9xEvWwLAXEF8MTnmPjdIqe1YGNckk6+H70v0ongWtbxumO6HLUT4DwrXAscRJkwRaXM1RWyf+oZcWQgJ1nVCez92NEwI8nAO5B1RzJ5RxwfSA7/58A+L9TCnEzpo3yQwAAAABJRU5ErkJggg==" hidden="0"/>
          <p:cNvSpPr>
            <a:spLocks noChangeArrowheads="1" noChangeAspect="1"/>
          </p:cNvSpPr>
          <p:nvPr isPhoto="0" userDrawn="0"/>
        </p:nvSpPr>
        <p:spPr bwMode="auto">
          <a:xfrm>
            <a:off x="155575" y="-3306763"/>
            <a:ext cx="9182100" cy="6896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/>
              <a:t>Задание 2.</a:t>
            </a:r>
            <a:endParaRPr lang="ru-RU"/>
          </a:p>
        </p:txBody>
      </p:sp>
      <p:sp>
        <p:nvSpPr>
          <p:cNvPr id="5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57200" y="928671"/>
            <a:ext cx="3337019" cy="628122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ru-RU"/>
              <a:t>Найди отличия</a:t>
            </a:r>
            <a:endParaRPr lang="ru-RU"/>
          </a:p>
        </p:txBody>
      </p:sp>
      <p:pic>
        <p:nvPicPr>
          <p:cNvPr id="6" name="Picture 2" descr="C:\Users\Админ\Pictures\scale_1200 (1)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3794220" y="857933"/>
            <a:ext cx="4845924" cy="537937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b="1"/>
              <a:t>Задание 3.</a:t>
            </a:r>
            <a:endParaRPr lang="ru-RU"/>
          </a:p>
        </p:txBody>
      </p:sp>
      <p:graphicFrame>
        <p:nvGraphicFramePr>
          <p:cNvPr id="5" name="Объект 3" hidden="0"/>
          <p:cNvGraphicFramePr>
            <a:graphicFrameLocks xmlns:a="http://schemas.openxmlformats.org/drawingml/2006/main" noGrp="1"/>
          </p:cNvGraphicFramePr>
          <p:nvPr isPhoto="0" userDrawn="0">
            <p:ph idx="1" hasCustomPrompt="0"/>
          </p:nvPr>
        </p:nvGraphicFramePr>
        <p:xfrm>
          <a:off x="4932040" y="1196752"/>
          <a:ext cx="3528394" cy="3384375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{5E629A15-88C2-AD70-E360-1D0CF7BA5311}</a:tableStyleId>
              </a:tblPr>
              <a:tblGrid>
                <a:gridCol w="726433"/>
                <a:gridCol w="726434"/>
                <a:gridCol w="726434"/>
                <a:gridCol w="629011"/>
                <a:gridCol w="720082"/>
              </a:tblGrid>
              <a:tr h="676875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b="1"/>
                        <a:t>3-А</a:t>
                      </a:r>
                      <a:endParaRPr lang="ru-RU" b="1"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b="1">
                          <a:solidFill>
                            <a:srgbClr val="FF0000"/>
                          </a:solidFill>
                        </a:rPr>
                        <a:t>11-И</a:t>
                      </a:r>
                      <a:endParaRPr lang="ru-RU" b="1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b="1"/>
                        <a:t>4-С</a:t>
                      </a:r>
                      <a:endParaRPr lang="ru-RU" b="1"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b="1">
                          <a:solidFill>
                            <a:srgbClr val="FF0000"/>
                          </a:solidFill>
                        </a:rPr>
                        <a:t>6-Г</a:t>
                      </a:r>
                      <a:endParaRPr lang="ru-RU" b="1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b="1">
                          <a:solidFill>
                            <a:srgbClr val="FF0000"/>
                          </a:solidFill>
                        </a:rPr>
                        <a:t>10-Б</a:t>
                      </a:r>
                      <a:endParaRPr lang="ru-RU" b="1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676875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b="1">
                          <a:solidFill>
                            <a:srgbClr val="FF0000"/>
                          </a:solidFill>
                        </a:rPr>
                        <a:t>5-М</a:t>
                      </a:r>
                      <a:endParaRPr lang="ru-RU" b="1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b="1">
                          <a:solidFill>
                            <a:srgbClr val="FF0000"/>
                          </a:solidFill>
                        </a:rPr>
                        <a:t>8-Е</a:t>
                      </a:r>
                      <a:endParaRPr lang="ru-RU" b="1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b="1"/>
                        <a:t>2-Н</a:t>
                      </a:r>
                      <a:endParaRPr lang="ru-RU" b="1"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b="1">
                          <a:solidFill>
                            <a:srgbClr val="FF0000"/>
                          </a:solidFill>
                        </a:rPr>
                        <a:t>9-К</a:t>
                      </a:r>
                      <a:endParaRPr lang="ru-RU" b="1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b="1">
                          <a:solidFill>
                            <a:srgbClr val="FF0000"/>
                          </a:solidFill>
                        </a:rPr>
                        <a:t>4-Ф</a:t>
                      </a:r>
                      <a:endParaRPr lang="ru-RU" b="1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676875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b="1">
                          <a:solidFill>
                            <a:srgbClr val="FF0000"/>
                          </a:solidFill>
                        </a:rPr>
                        <a:t>12-Р</a:t>
                      </a:r>
                      <a:endParaRPr lang="ru-RU" b="1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b="1">
                          <a:solidFill>
                            <a:srgbClr val="FF0000"/>
                          </a:solidFill>
                        </a:rPr>
                        <a:t>1-В</a:t>
                      </a:r>
                      <a:endParaRPr lang="ru-RU" b="1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b="1"/>
                        <a:t>8-Ч</a:t>
                      </a:r>
                      <a:endParaRPr lang="ru-RU" b="1"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b="1"/>
                        <a:t>8-М</a:t>
                      </a:r>
                      <a:endParaRPr lang="ru-RU" b="1"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b="1">
                          <a:solidFill>
                            <a:srgbClr val="FF0000"/>
                          </a:solidFill>
                        </a:rPr>
                        <a:t>7-Н</a:t>
                      </a:r>
                      <a:endParaRPr lang="ru-RU" b="1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676875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b="1"/>
                        <a:t>7-Ф</a:t>
                      </a:r>
                      <a:endParaRPr lang="ru-RU" b="1"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b="1"/>
                        <a:t>5-Б</a:t>
                      </a:r>
                      <a:endParaRPr lang="ru-RU" b="1"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b="1"/>
                        <a:t>11-Л</a:t>
                      </a:r>
                      <a:endParaRPr lang="ru-RU" b="1"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b="1">
                          <a:solidFill>
                            <a:srgbClr val="FF0000"/>
                          </a:solidFill>
                        </a:rPr>
                        <a:t>2-Т</a:t>
                      </a:r>
                      <a:endParaRPr lang="ru-RU" b="1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b="1"/>
                        <a:t>10-Е</a:t>
                      </a:r>
                      <a:endParaRPr lang="ru-RU" b="1"/>
                    </a:p>
                  </a:txBody>
                  <a:tcPr anchor="ctr"/>
                </a:tc>
              </a:tr>
              <a:tr h="676875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b="1"/>
                        <a:t>9-А</a:t>
                      </a:r>
                      <a:endParaRPr lang="ru-RU" b="1"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b="1">
                          <a:solidFill>
                            <a:srgbClr val="FF0000"/>
                          </a:solidFill>
                        </a:rPr>
                        <a:t>3-К</a:t>
                      </a:r>
                      <a:endParaRPr lang="ru-RU" b="1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b="1"/>
                        <a:t>1-В</a:t>
                      </a:r>
                      <a:endParaRPr lang="ru-RU" b="1"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b="1"/>
                        <a:t>6-Х</a:t>
                      </a:r>
                      <a:endParaRPr lang="ru-RU" b="1"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b="1"/>
                        <a:t>12-И</a:t>
                      </a:r>
                      <a:endParaRPr lang="ru-RU" b="1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Прямоугольник 4" hidden="0"/>
          <p:cNvSpPr/>
          <p:nvPr isPhoto="0" userDrawn="0"/>
        </p:nvSpPr>
        <p:spPr bwMode="auto">
          <a:xfrm>
            <a:off x="539552" y="1196752"/>
            <a:ext cx="43559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i="1"/>
              <a:t>1 этап</a:t>
            </a:r>
            <a:r>
              <a:rPr lang="ru-RU"/>
              <a:t> — рассмотреть таблицу и найти</a:t>
            </a:r>
            <a:r>
              <a:rPr lang="ru-RU" b="1"/>
              <a:t> по порядку</a:t>
            </a:r>
            <a:r>
              <a:rPr lang="ru-RU"/>
              <a:t> все числа черного цвета от 1 до 12;</a:t>
            </a:r>
            <a:endParaRPr/>
          </a:p>
          <a:p>
            <a:pPr>
              <a:defRPr/>
            </a:pPr>
            <a:r>
              <a:rPr lang="ru-RU" i="1"/>
              <a:t>2 этап</a:t>
            </a:r>
            <a:r>
              <a:rPr lang="ru-RU"/>
              <a:t> — рассмотреть таблицу и найти все числа красного цвета в</a:t>
            </a:r>
            <a:r>
              <a:rPr lang="ru-RU" b="1"/>
              <a:t> обратном</a:t>
            </a:r>
            <a:r>
              <a:rPr lang="ru-RU"/>
              <a:t> порядке от 12 до 1;</a:t>
            </a:r>
            <a:endParaRPr/>
          </a:p>
          <a:p>
            <a:pPr>
              <a:defRPr/>
            </a:pPr>
            <a:r>
              <a:rPr lang="ru-RU" i="1"/>
              <a:t>3 этап</a:t>
            </a:r>
            <a:r>
              <a:rPr lang="ru-RU"/>
              <a:t> — необходимо</a:t>
            </a:r>
            <a:r>
              <a:rPr lang="ru-RU" b="1"/>
              <a:t> поочередно</a:t>
            </a:r>
            <a:r>
              <a:rPr lang="ru-RU"/>
              <a:t> искать числа черного цвета в прямом порядке от 1 до 12, а числа красного цвета в обратном порядке от 12 до 1. </a:t>
            </a:r>
            <a:endParaRPr lang="ru-RU"/>
          </a:p>
          <a:p>
            <a:pPr>
              <a:defRPr/>
            </a:pPr>
            <a:r>
              <a:rPr lang="ru-RU" i="1"/>
              <a:t>4 этап – </a:t>
            </a:r>
            <a:r>
              <a:rPr lang="ru-RU"/>
              <a:t>поочередно находим цифры красного и черного цвета и </a:t>
            </a:r>
            <a:r>
              <a:rPr lang="ru-RU" b="1"/>
              <a:t>записываем в 2 столбика буквы</a:t>
            </a:r>
            <a:r>
              <a:rPr lang="ru-RU"/>
              <a:t>, стоящие рядом с ними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67544" y="404664"/>
            <a:ext cx="8229600" cy="172560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>
                <a:solidFill>
                  <a:srgbClr val="FF0000"/>
                </a:solidFill>
              </a:rPr>
              <a:t>Упражнения </a:t>
            </a:r>
            <a:br>
              <a:rPr lang="ru-RU" sz="3600" b="1">
                <a:solidFill>
                  <a:srgbClr val="FF0000"/>
                </a:solidFill>
              </a:rPr>
            </a:br>
            <a:r>
              <a:rPr lang="ru-RU" sz="3600" b="1">
                <a:solidFill>
                  <a:srgbClr val="FF0000"/>
                </a:solidFill>
              </a:rPr>
              <a:t>на </a:t>
            </a:r>
            <a:r>
              <a:rPr lang="ru-RU" sz="3600" b="1">
                <a:solidFill>
                  <a:srgbClr val="FF0000"/>
                </a:solidFill>
              </a:rPr>
              <a:t>развитие </a:t>
            </a:r>
            <a:r>
              <a:rPr lang="ru-RU" sz="3600" b="1">
                <a:solidFill>
                  <a:srgbClr val="FF0000"/>
                </a:solidFill>
              </a:rPr>
              <a:t>самоконтроля, умение действовать по правилу.</a:t>
            </a:r>
            <a:br>
              <a:rPr lang="ru-RU" sz="3600" b="1">
                <a:solidFill>
                  <a:srgbClr val="FF0000"/>
                </a:solidFill>
              </a:rPr>
            </a:br>
            <a:r>
              <a:rPr lang="ru-RU" sz="3200" b="1"/>
              <a:t>Задание 1.</a:t>
            </a:r>
            <a:endParaRPr lang="ru-RU" sz="3200" b="1"/>
          </a:p>
        </p:txBody>
      </p:sp>
      <p:pic>
        <p:nvPicPr>
          <p:cNvPr id="5" name="Picture 2" descr="C:\Users\Админ\Pictures\image-16.jpg" hidden="0"/>
          <p:cNvPicPr>
            <a:picLocks noChangeAspect="1" noChangeArrowheads="1" noGrp="1"/>
          </p:cNvPicPr>
          <p:nvPr isPhoto="0" userDrawn="0">
            <p:ph idx="1" hasCustomPrompt="0"/>
          </p:nvPr>
        </p:nvPicPr>
        <p:blipFill>
          <a:blip r:embed="rId2"/>
          <a:srcRect l="16055" t="31315" r="0" b="14226"/>
          <a:stretch/>
        </p:blipFill>
        <p:spPr bwMode="auto">
          <a:xfrm>
            <a:off x="1043608" y="2420888"/>
            <a:ext cx="7416824" cy="360872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/>
              <a:t>Задание 2.</a:t>
            </a:r>
            <a:endParaRPr lang="ru-RU"/>
          </a:p>
        </p:txBody>
      </p:sp>
      <p:sp>
        <p:nvSpPr>
          <p:cNvPr id="5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67544" y="2348880"/>
            <a:ext cx="3337019" cy="628122"/>
          </a:xfrm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ru-RU" sz="2800"/>
              <a:t>Раскрась картинку согласно номерам на палитре</a:t>
            </a:r>
            <a:endParaRPr lang="ru-RU" sz="2800"/>
          </a:p>
        </p:txBody>
      </p:sp>
      <p:pic>
        <p:nvPicPr>
          <p:cNvPr id="6" name="Picture 2" descr="C:\Users\Админ\Pictures\hello_html_m55a6d1ad.jpg" hidden="0"/>
          <p:cNvPicPr>
            <a:picLocks noChangeAspect="1" noChangeArrowheads="1"/>
          </p:cNvPicPr>
          <p:nvPr isPhoto="0" userDrawn="0"/>
        </p:nvPicPr>
        <p:blipFill>
          <a:blip r:embed="rId2"/>
          <a:srcRect l="7039" t="16447" r="13906" b="16212"/>
          <a:stretch/>
        </p:blipFill>
        <p:spPr bwMode="auto">
          <a:xfrm>
            <a:off x="4225702" y="908720"/>
            <a:ext cx="4482606" cy="52565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b="1"/>
              <a:t>Задание 3.</a:t>
            </a:r>
            <a:endParaRPr lang="ru-RU"/>
          </a:p>
        </p:txBody>
      </p:sp>
      <p:sp>
        <p:nvSpPr>
          <p:cNvPr id="5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/>
              <a:t>Взрослый называет слово, дети выполняют определенное действие.</a:t>
            </a:r>
            <a:endParaRPr/>
          </a:p>
          <a:p>
            <a:pPr>
              <a:buFontTx/>
              <a:buChar char="-"/>
              <a:defRPr/>
            </a:pPr>
            <a:r>
              <a:rPr lang="ru-RU" i="1"/>
              <a:t>Воздух</a:t>
            </a:r>
            <a:r>
              <a:rPr lang="ru-RU"/>
              <a:t> – прямые руки поднимают вверх;</a:t>
            </a:r>
            <a:endParaRPr/>
          </a:p>
          <a:p>
            <a:pPr>
              <a:buFontTx/>
              <a:buChar char="-"/>
              <a:defRPr/>
            </a:pPr>
            <a:r>
              <a:rPr lang="ru-RU" i="1"/>
              <a:t>Земля</a:t>
            </a:r>
            <a:r>
              <a:rPr lang="ru-RU"/>
              <a:t> – опускают вниз;</a:t>
            </a:r>
            <a:endParaRPr/>
          </a:p>
          <a:p>
            <a:pPr>
              <a:buFontTx/>
              <a:buChar char="-"/>
              <a:defRPr/>
            </a:pPr>
            <a:r>
              <a:rPr lang="ru-RU" i="1"/>
              <a:t>Вода-</a:t>
            </a:r>
            <a:r>
              <a:rPr lang="ru-RU"/>
              <a:t> расставляют прямые руки в стороны;</a:t>
            </a:r>
            <a:endParaRPr/>
          </a:p>
          <a:p>
            <a:pPr>
              <a:buFontTx/>
              <a:buChar char="-"/>
              <a:defRPr/>
            </a:pPr>
            <a:r>
              <a:rPr lang="ru-RU" i="1"/>
              <a:t>Огонь</a:t>
            </a:r>
            <a:r>
              <a:rPr lang="ru-RU"/>
              <a:t> – ставят руки на пояс.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>
                <a:solidFill>
                  <a:srgbClr val="FF0000"/>
                </a:solidFill>
              </a:rPr>
              <a:t>Упражнения </a:t>
            </a:r>
            <a:r>
              <a:rPr lang="ru-RU" b="1">
                <a:solidFill>
                  <a:srgbClr val="FF0000"/>
                </a:solidFill>
              </a:rPr>
              <a:t>на </a:t>
            </a:r>
            <a:r>
              <a:rPr lang="ru-RU" b="1">
                <a:solidFill>
                  <a:srgbClr val="FF0000"/>
                </a:solidFill>
              </a:rPr>
              <a:t>развитие </a:t>
            </a:r>
            <a:r>
              <a:rPr lang="ru-RU" b="1">
                <a:solidFill>
                  <a:srgbClr val="FF0000"/>
                </a:solidFill>
              </a:rPr>
              <a:t> </a:t>
            </a:r>
            <a:r>
              <a:rPr lang="ru-RU" b="1">
                <a:solidFill>
                  <a:srgbClr val="FF0000"/>
                </a:solidFill>
              </a:rPr>
              <a:t>памяти</a:t>
            </a:r>
            <a:br>
              <a:rPr lang="ru-RU" b="1">
                <a:solidFill>
                  <a:srgbClr val="FF0000"/>
                </a:solidFill>
              </a:rPr>
            </a:br>
            <a:r>
              <a:rPr lang="ru-RU" b="1"/>
              <a:t>Задание 1.</a:t>
            </a:r>
            <a:endParaRPr lang="ru-RU" b="1"/>
          </a:p>
        </p:txBody>
      </p:sp>
      <p:pic>
        <p:nvPicPr>
          <p:cNvPr id="5" name="Picture 2" descr="C:\Users\Админ\Pictures\img6.jpg" hidden="0"/>
          <p:cNvPicPr>
            <a:picLocks noChangeAspect="1" noChangeArrowheads="1"/>
          </p:cNvPicPr>
          <p:nvPr isPhoto="0" userDrawn="0"/>
        </p:nvPicPr>
        <p:blipFill>
          <a:blip r:embed="rId2"/>
          <a:srcRect l="3334" t="6388" r="1665" b="10555"/>
          <a:stretch/>
        </p:blipFill>
        <p:spPr bwMode="auto">
          <a:xfrm>
            <a:off x="1115616" y="1618133"/>
            <a:ext cx="6499448" cy="42616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/>
              <a:t>Задание 2.</a:t>
            </a:r>
            <a:endParaRPr lang="ru-RU"/>
          </a:p>
        </p:txBody>
      </p:sp>
      <p:pic>
        <p:nvPicPr>
          <p:cNvPr id="5" name="Picture 3" descr="C:\Users\Админ\Pictures\33852.970.jpg" hidden="0"/>
          <p:cNvPicPr>
            <a:picLocks noChangeAspect="1" noChangeArrowheads="1"/>
          </p:cNvPicPr>
          <p:nvPr isPhoto="0" userDrawn="0"/>
        </p:nvPicPr>
        <p:blipFill>
          <a:blip r:embed="rId2"/>
          <a:srcRect l="2998" t="0" r="3477" b="8147"/>
          <a:stretch/>
        </p:blipFill>
        <p:spPr bwMode="auto">
          <a:xfrm>
            <a:off x="988921" y="980728"/>
            <a:ext cx="7700210" cy="48965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b="1"/>
              <a:t>Задание 3.</a:t>
            </a:r>
            <a:endParaRPr lang="ru-RU"/>
          </a:p>
        </p:txBody>
      </p:sp>
      <p:sp>
        <p:nvSpPr>
          <p:cNvPr id="5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57200" y="1124744"/>
            <a:ext cx="8229600" cy="500141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ru-RU"/>
              <a:t>Цель этого упражнения — заставить детей поразмышлять о словах. </a:t>
            </a:r>
            <a:endParaRPr lang="ru-RU"/>
          </a:p>
          <a:p>
            <a:pPr marL="0" indent="0">
              <a:buNone/>
              <a:defRPr/>
            </a:pPr>
            <a:r>
              <a:rPr lang="ru-RU"/>
              <a:t>Ведущий </a:t>
            </a:r>
            <a:r>
              <a:rPr lang="ru-RU"/>
              <a:t>говорит: </a:t>
            </a:r>
            <a:r>
              <a:rPr lang="ru-RU" i="1"/>
              <a:t>"Сейчас я буду читать (показы­вать) (в зависимости от тренируемого типа памяти) слова, услышав (увидев) каждое слово, представляйте себе внешний вид данного предмета, его вкус, запах, звуки, кото­рые он может издавать, и т.п. Например, зубная паста на вид белая и блестящая, с мятным запахом и вкусом острым и сладким одновременно".</a:t>
            </a:r>
            <a:endParaRPr lang="ru-RU"/>
          </a:p>
          <a:p>
            <a:pPr marL="0" indent="0">
              <a:buNone/>
              <a:defRPr/>
            </a:pPr>
            <a:r>
              <a:rPr lang="ru-RU" b="1"/>
              <a:t>           Бумага                        Гнездо                  Кот</a:t>
            </a:r>
            <a:endParaRPr lang="ru-RU" b="1" i="1"/>
          </a:p>
          <a:p>
            <a:pPr marL="0" indent="0">
              <a:buNone/>
              <a:defRPr/>
            </a:pPr>
            <a:r>
              <a:rPr lang="ru-RU" b="1"/>
              <a:t>           Колесо                        Палка                    Шерсть</a:t>
            </a:r>
            <a:endParaRPr lang="ru-RU" b="1"/>
          </a:p>
          <a:p>
            <a:pPr marL="0" indent="0">
              <a:buNone/>
              <a:defRPr/>
            </a:pPr>
            <a:r>
              <a:rPr lang="ru-RU" b="1"/>
              <a:t>           Телега                        Волосы                  Роза</a:t>
            </a:r>
            <a:endParaRPr lang="ru-RU" b="1"/>
          </a:p>
          <a:p>
            <a:pPr marL="0" indent="0">
              <a:buNone/>
              <a:defRPr/>
            </a:pPr>
            <a:r>
              <a:rPr lang="ru-RU" b="1"/>
              <a:t>           Платок                        Сапог                     Палец</a:t>
            </a:r>
            <a:endParaRPr lang="ru-RU" b="1"/>
          </a:p>
          <a:p>
            <a:pPr marL="0" indent="0">
              <a:buNone/>
              <a:defRPr/>
            </a:pPr>
            <a:r>
              <a:rPr lang="ru-RU" b="1"/>
              <a:t>           Лимонад                   Слон                       Поцелуй</a:t>
            </a:r>
            <a:endParaRPr lang="ru-RU" b="1"/>
          </a:p>
          <a:p>
            <a:pPr marL="0" indent="0">
              <a:buNone/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8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>
                <a:solidFill>
                  <a:srgbClr val="0070C0"/>
                </a:solidFill>
              </a:rPr>
              <a:t>В письменных работах </a:t>
            </a:r>
            <a:br>
              <a:rPr lang="ru-RU" sz="3600" b="1">
                <a:solidFill>
                  <a:srgbClr val="0070C0"/>
                </a:solidFill>
              </a:rPr>
            </a:br>
            <a:r>
              <a:rPr lang="ru-RU" sz="3600" b="1">
                <a:solidFill>
                  <a:srgbClr val="0070C0"/>
                </a:solidFill>
              </a:rPr>
              <a:t>пропускает буквы</a:t>
            </a:r>
            <a:endParaRPr lang="ru-RU" sz="3600" b="1">
              <a:solidFill>
                <a:srgbClr val="0070C0"/>
              </a:solidFill>
            </a:endParaRPr>
          </a:p>
        </p:txBody>
      </p:sp>
      <p:sp>
        <p:nvSpPr>
          <p:cNvPr id="5" name="Текст 10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500034" y="1285860"/>
            <a:ext cx="4040188" cy="639762"/>
          </a:xfrm>
        </p:spPr>
        <p:txBody>
          <a:bodyPr>
            <a:normAutofit fontScale="92500" lnSpcReduction="20000"/>
          </a:bodyPr>
          <a:lstStyle/>
          <a:p>
            <a:pPr algn="ctr">
              <a:defRPr/>
            </a:pPr>
            <a:r>
              <a:rPr lang="ru-RU"/>
              <a:t>Возможные психологические </a:t>
            </a:r>
            <a:r>
              <a:rPr lang="ru-RU"/>
              <a:t>причины</a:t>
            </a:r>
            <a:endParaRPr lang="ru-RU"/>
          </a:p>
        </p:txBody>
      </p:sp>
      <p:sp>
        <p:nvSpPr>
          <p:cNvPr id="6" name="Содержимое 9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928662" y="1857364"/>
            <a:ext cx="3640164" cy="3951288"/>
          </a:xfrm>
        </p:spPr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ru-RU"/>
              <a:t>1</a:t>
            </a:r>
            <a:r>
              <a:rPr lang="ru-RU"/>
              <a:t>. Низкий уровень развития фонематического слуха</a:t>
            </a:r>
            <a:endParaRPr/>
          </a:p>
          <a:p>
            <a:pPr>
              <a:buNone/>
              <a:defRPr/>
            </a:pPr>
            <a:r>
              <a:rPr lang="ru-RU"/>
              <a:t>2. Слабая концентрация </a:t>
            </a:r>
            <a:r>
              <a:rPr lang="ru-RU"/>
              <a:t>внимания</a:t>
            </a:r>
            <a:endParaRPr/>
          </a:p>
          <a:p>
            <a:pPr>
              <a:buNone/>
              <a:defRPr/>
            </a:pPr>
            <a:endParaRPr lang="ru-RU" sz="2000"/>
          </a:p>
          <a:p>
            <a:pPr>
              <a:buNone/>
              <a:defRPr/>
            </a:pPr>
            <a:r>
              <a:rPr lang="ru-RU"/>
              <a:t>3. Несформированность приемов самоконтроля</a:t>
            </a:r>
            <a:endParaRPr/>
          </a:p>
          <a:p>
            <a:pPr>
              <a:buNone/>
              <a:defRPr/>
            </a:pPr>
            <a:r>
              <a:rPr lang="ru-RU"/>
              <a:t>4. Индивидуально-типологические особенности личности</a:t>
            </a:r>
            <a:endParaRPr/>
          </a:p>
          <a:p>
            <a:pPr algn="ctr">
              <a:buNone/>
              <a:defRPr/>
            </a:pPr>
            <a:endParaRPr lang="ru-RU"/>
          </a:p>
        </p:txBody>
      </p:sp>
      <p:sp>
        <p:nvSpPr>
          <p:cNvPr id="7" name="Текст 11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4643438" y="1285860"/>
            <a:ext cx="4041775" cy="639762"/>
          </a:xfrm>
        </p:spPr>
        <p:txBody>
          <a:bodyPr>
            <a:normAutofit fontScale="92500" lnSpcReduction="20000"/>
          </a:bodyPr>
          <a:lstStyle/>
          <a:p>
            <a:pPr algn="ctr">
              <a:defRPr/>
            </a:pPr>
            <a:r>
              <a:rPr lang="ru-RU"/>
              <a:t>Психодиагностические методики</a:t>
            </a:r>
            <a:endParaRPr lang="ru-RU"/>
          </a:p>
        </p:txBody>
      </p:sp>
      <p:sp>
        <p:nvSpPr>
          <p:cNvPr id="8" name="Содержимое 12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4643438" y="1857364"/>
            <a:ext cx="4041775" cy="3951288"/>
          </a:xfrm>
        </p:spPr>
        <p:txBody>
          <a:bodyPr/>
          <a:lstStyle/>
          <a:p>
            <a:pPr marL="457200" indent="-457200">
              <a:buAutoNum type="arabicPeriod"/>
              <a:defRPr/>
            </a:pPr>
            <a:r>
              <a:rPr lang="ru-RU"/>
              <a:t>Тест </a:t>
            </a:r>
            <a:r>
              <a:rPr lang="ru-RU"/>
              <a:t>различения и выбора </a:t>
            </a:r>
            <a:r>
              <a:rPr lang="ru-RU"/>
              <a:t>фонем</a:t>
            </a:r>
            <a:endParaRPr/>
          </a:p>
          <a:p>
            <a:pPr marL="457200" indent="-457200">
              <a:buNone/>
              <a:defRPr/>
            </a:pPr>
            <a:endParaRPr lang="ru-RU" sz="1400"/>
          </a:p>
          <a:p>
            <a:pPr>
              <a:buNone/>
              <a:defRPr/>
            </a:pPr>
            <a:r>
              <a:rPr lang="ru-RU"/>
              <a:t>2. Методика изучения концентрации и устойчивости внимания</a:t>
            </a:r>
            <a:endParaRPr/>
          </a:p>
          <a:p>
            <a:pPr>
              <a:buNone/>
              <a:defRPr/>
            </a:pPr>
            <a:r>
              <a:rPr lang="ru-RU"/>
              <a:t>3. Методика </a:t>
            </a:r>
            <a:r>
              <a:rPr lang="ru-RU"/>
              <a:t>«</a:t>
            </a:r>
            <a:r>
              <a:rPr lang="ru-RU"/>
              <a:t>Узор»</a:t>
            </a:r>
            <a:endParaRPr lang="ru-RU"/>
          </a:p>
          <a:p>
            <a:pPr>
              <a:buNone/>
              <a:defRPr/>
            </a:pPr>
            <a:endParaRPr lang="ru-RU"/>
          </a:p>
          <a:p>
            <a:pPr>
              <a:buNone/>
              <a:defRPr/>
            </a:pPr>
            <a:r>
              <a:rPr lang="ru-RU"/>
              <a:t>4. Методика Рене </a:t>
            </a:r>
            <a:r>
              <a:rPr lang="ru-RU"/>
              <a:t>Жиля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8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>
                <a:solidFill>
                  <a:srgbClr val="0070C0"/>
                </a:solidFill>
              </a:rPr>
              <a:t>Испытывает трудности при решении математических задач </a:t>
            </a:r>
            <a:endParaRPr lang="ru-RU" sz="3600" b="1">
              <a:solidFill>
                <a:srgbClr val="0070C0"/>
              </a:solidFill>
            </a:endParaRPr>
          </a:p>
        </p:txBody>
      </p:sp>
      <p:sp>
        <p:nvSpPr>
          <p:cNvPr id="5" name="Текст 10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500034" y="1285860"/>
            <a:ext cx="4040188" cy="639762"/>
          </a:xfrm>
        </p:spPr>
        <p:txBody>
          <a:bodyPr>
            <a:normAutofit fontScale="92500" lnSpcReduction="20000"/>
          </a:bodyPr>
          <a:lstStyle/>
          <a:p>
            <a:pPr algn="ctr">
              <a:defRPr/>
            </a:pPr>
            <a:r>
              <a:rPr lang="ru-RU"/>
              <a:t>Возможные психологические </a:t>
            </a:r>
            <a:r>
              <a:rPr lang="ru-RU"/>
              <a:t>причины</a:t>
            </a:r>
            <a:endParaRPr lang="ru-RU"/>
          </a:p>
        </p:txBody>
      </p:sp>
      <p:sp>
        <p:nvSpPr>
          <p:cNvPr id="6" name="Содержимое 9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928662" y="1857364"/>
            <a:ext cx="3640164" cy="3951288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ru-RU"/>
              <a:t>1. Низкий уровень развития общего интеллекта</a:t>
            </a:r>
            <a:endParaRPr/>
          </a:p>
          <a:p>
            <a:pPr marL="0" indent="0">
              <a:buNone/>
              <a:defRPr/>
            </a:pPr>
            <a:r>
              <a:rPr lang="ru-RU"/>
              <a:t>2. Слабое понимание грамматических конструкций</a:t>
            </a:r>
            <a:endParaRPr/>
          </a:p>
          <a:p>
            <a:pPr marL="0" indent="0">
              <a:buNone/>
              <a:defRPr/>
            </a:pPr>
            <a:r>
              <a:rPr lang="ru-RU"/>
              <a:t>3. </a:t>
            </a:r>
            <a:r>
              <a:rPr lang="ru-RU"/>
              <a:t>Несформированность</a:t>
            </a:r>
            <a:r>
              <a:rPr lang="ru-RU"/>
              <a:t> умения ориентироваться на систему признаков</a:t>
            </a:r>
            <a:endParaRPr/>
          </a:p>
          <a:p>
            <a:pPr marL="0" indent="0">
              <a:buNone/>
              <a:defRPr/>
            </a:pPr>
            <a:r>
              <a:rPr lang="ru-RU"/>
              <a:t>4. Низкий уровень развития образного мышления</a:t>
            </a:r>
            <a:endParaRPr lang="ru-RU"/>
          </a:p>
        </p:txBody>
      </p:sp>
      <p:sp>
        <p:nvSpPr>
          <p:cNvPr id="7" name="Текст 11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4643438" y="1285860"/>
            <a:ext cx="4041775" cy="639762"/>
          </a:xfrm>
        </p:spPr>
        <p:txBody>
          <a:bodyPr>
            <a:normAutofit fontScale="92500" lnSpcReduction="20000"/>
          </a:bodyPr>
          <a:lstStyle/>
          <a:p>
            <a:pPr algn="ctr">
              <a:defRPr/>
            </a:pPr>
            <a:r>
              <a:rPr lang="ru-RU"/>
              <a:t>Психодиагностические методики</a:t>
            </a:r>
            <a:endParaRPr lang="ru-RU"/>
          </a:p>
        </p:txBody>
      </p:sp>
      <p:sp>
        <p:nvSpPr>
          <p:cNvPr id="8" name="Содержимое 12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4643438" y="1857364"/>
            <a:ext cx="4041775" cy="3951288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ru-RU" sz="2200"/>
              <a:t>1. Методика Векслера (для соответствующего возраста)</a:t>
            </a:r>
            <a:endParaRPr/>
          </a:p>
          <a:p>
            <a:pPr marL="0" indent="0">
              <a:buNone/>
              <a:defRPr/>
            </a:pPr>
            <a:r>
              <a:rPr lang="ru-RU" sz="2200"/>
              <a:t>2. Методика изучения осмысления на основе слухового восприятия</a:t>
            </a:r>
            <a:endParaRPr/>
          </a:p>
          <a:p>
            <a:pPr marL="0" indent="0">
              <a:buNone/>
              <a:defRPr/>
            </a:pPr>
            <a:r>
              <a:rPr lang="ru-RU" sz="2200"/>
              <a:t>3. Методика "Рисование по </a:t>
            </a:r>
            <a:r>
              <a:rPr lang="ru-RU" sz="2200"/>
              <a:t>точкам«</a:t>
            </a:r>
            <a:endParaRPr/>
          </a:p>
          <a:p>
            <a:pPr marL="0" indent="0">
              <a:buNone/>
              <a:defRPr/>
            </a:pPr>
            <a:endParaRPr lang="ru-RU" sz="2200"/>
          </a:p>
          <a:p>
            <a:pPr marL="0" indent="0">
              <a:buNone/>
              <a:defRPr/>
            </a:pPr>
            <a:r>
              <a:rPr lang="ru-RU" sz="2200"/>
              <a:t>4. Методика "Лабиринт"</a:t>
            </a:r>
            <a:endParaRPr lang="ru-RU" sz="2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57200" y="674913"/>
            <a:ext cx="8229600" cy="4525962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 fontScale="85000" lnSpcReduction="3000"/>
          </a:bodyPr>
          <a:lstStyle/>
          <a:p>
            <a:pPr marL="0" indent="0" algn="ctr">
              <a:buFont typeface="Arial"/>
              <a:buNone/>
              <a:defRPr/>
            </a:pPr>
            <a:r>
              <a:rPr sz="4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Неуспеваемость </a:t>
            </a:r>
            <a:r>
              <a:rPr sz="4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</a:t>
            </a:r>
            <a:endParaRPr sz="4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ctr">
              <a:buFont typeface="Arial"/>
              <a:buNone/>
              <a:defRPr/>
            </a:pPr>
            <a:r>
              <a:rPr sz="4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это отставание в учении, при котором за отведенное время учащийся не овладевает на удовлетворительном уровне знаниями, предусмотренными учебной программой.</a:t>
            </a:r>
            <a:endParaRPr sz="4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8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>
                <a:solidFill>
                  <a:srgbClr val="0070C0"/>
                </a:solidFill>
              </a:rPr>
              <a:t>Испытывает затруднения при </a:t>
            </a:r>
            <a:r>
              <a:rPr lang="ru-RU" sz="3600" b="1">
                <a:solidFill>
                  <a:srgbClr val="0070C0"/>
                </a:solidFill>
              </a:rPr>
              <a:t>пересказывании</a:t>
            </a:r>
            <a:r>
              <a:rPr lang="ru-RU" sz="3600" b="1">
                <a:solidFill>
                  <a:srgbClr val="0070C0"/>
                </a:solidFill>
              </a:rPr>
              <a:t> текста</a:t>
            </a:r>
            <a:endParaRPr lang="ru-RU" sz="3600" b="1">
              <a:solidFill>
                <a:srgbClr val="0070C0"/>
              </a:solidFill>
            </a:endParaRPr>
          </a:p>
        </p:txBody>
      </p:sp>
      <p:sp>
        <p:nvSpPr>
          <p:cNvPr id="5" name="Текст 10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500034" y="1285860"/>
            <a:ext cx="4040188" cy="639762"/>
          </a:xfrm>
        </p:spPr>
        <p:txBody>
          <a:bodyPr>
            <a:normAutofit fontScale="92500" lnSpcReduction="20000"/>
          </a:bodyPr>
          <a:lstStyle/>
          <a:p>
            <a:pPr algn="ctr">
              <a:defRPr/>
            </a:pPr>
            <a:r>
              <a:rPr lang="ru-RU"/>
              <a:t>Возможные психологические </a:t>
            </a:r>
            <a:r>
              <a:rPr lang="ru-RU"/>
              <a:t>причины</a:t>
            </a:r>
            <a:endParaRPr lang="ru-RU"/>
          </a:p>
        </p:txBody>
      </p:sp>
      <p:sp>
        <p:nvSpPr>
          <p:cNvPr id="6" name="Содержимое 9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928662" y="1857364"/>
            <a:ext cx="3640164" cy="39512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ru-RU"/>
              <a:t>1. </a:t>
            </a:r>
            <a:r>
              <a:rPr lang="ru-RU"/>
              <a:t>Несформированность</a:t>
            </a:r>
            <a:r>
              <a:rPr lang="ru-RU"/>
              <a:t> умения планировать свои действия</a:t>
            </a:r>
            <a:endParaRPr/>
          </a:p>
          <a:p>
            <a:pPr marL="0" indent="0">
              <a:buNone/>
              <a:defRPr/>
            </a:pPr>
            <a:r>
              <a:rPr lang="ru-RU"/>
              <a:t>2. Слабое развитие логического запоминания</a:t>
            </a:r>
            <a:endParaRPr/>
          </a:p>
          <a:p>
            <a:pPr marL="0" indent="0">
              <a:buNone/>
              <a:defRPr/>
            </a:pPr>
            <a:r>
              <a:rPr lang="ru-RU"/>
              <a:t>3. Низкий уровень речевого развития</a:t>
            </a:r>
            <a:endParaRPr/>
          </a:p>
          <a:p>
            <a:pPr marL="0" indent="0">
              <a:buNone/>
              <a:defRPr/>
            </a:pPr>
            <a:r>
              <a:rPr lang="ru-RU"/>
              <a:t>4. Низкий уровень развития </a:t>
            </a:r>
            <a:r>
              <a:rPr lang="ru-RU"/>
              <a:t>образного мышления</a:t>
            </a:r>
            <a:endParaRPr/>
          </a:p>
          <a:p>
            <a:pPr marL="0" indent="0">
              <a:buNone/>
              <a:defRPr/>
            </a:pPr>
            <a:r>
              <a:rPr lang="ru-RU"/>
              <a:t>5. Низкий уровень развития логических  операций</a:t>
            </a:r>
            <a:endParaRPr/>
          </a:p>
          <a:p>
            <a:pPr marL="0" indent="0">
              <a:buNone/>
              <a:defRPr/>
            </a:pPr>
            <a:r>
              <a:rPr lang="ru-RU"/>
              <a:t>6. Заниженная самооценка</a:t>
            </a:r>
            <a:endParaRPr lang="ru-RU"/>
          </a:p>
        </p:txBody>
      </p:sp>
      <p:sp>
        <p:nvSpPr>
          <p:cNvPr id="7" name="Текст 11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4643438" y="1285860"/>
            <a:ext cx="4041775" cy="639762"/>
          </a:xfrm>
        </p:spPr>
        <p:txBody>
          <a:bodyPr>
            <a:normAutofit fontScale="92500" lnSpcReduction="20000"/>
          </a:bodyPr>
          <a:lstStyle/>
          <a:p>
            <a:pPr algn="ctr">
              <a:defRPr/>
            </a:pPr>
            <a:r>
              <a:rPr lang="ru-RU"/>
              <a:t>Психодиагностические методики</a:t>
            </a:r>
            <a:endParaRPr lang="ru-RU"/>
          </a:p>
        </p:txBody>
      </p:sp>
      <p:sp>
        <p:nvSpPr>
          <p:cNvPr id="8" name="Содержимое 12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4643438" y="1857364"/>
            <a:ext cx="4041775" cy="3951288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  <a:defRPr/>
            </a:pPr>
            <a:r>
              <a:rPr lang="ru-RU" sz="2200"/>
              <a:t>Методика «Узор»</a:t>
            </a:r>
            <a:endParaRPr/>
          </a:p>
          <a:p>
            <a:pPr marL="0" indent="0">
              <a:buNone/>
              <a:defRPr/>
            </a:pPr>
            <a:endParaRPr lang="ru-RU" sz="1800"/>
          </a:p>
          <a:p>
            <a:pPr marL="0" indent="0">
              <a:buNone/>
              <a:defRPr/>
            </a:pPr>
            <a:r>
              <a:rPr lang="ru-RU" sz="2200"/>
              <a:t>2. Методика </a:t>
            </a:r>
            <a:r>
              <a:rPr lang="ru-RU" sz="2200"/>
              <a:t>«Запомни пару»</a:t>
            </a:r>
            <a:endParaRPr/>
          </a:p>
          <a:p>
            <a:pPr marL="0" indent="0">
              <a:buNone/>
              <a:defRPr/>
            </a:pPr>
            <a:endParaRPr lang="ru-RU" sz="1400"/>
          </a:p>
          <a:p>
            <a:pPr marL="0" indent="0">
              <a:buNone/>
              <a:defRPr/>
            </a:pPr>
            <a:r>
              <a:rPr lang="ru-RU" sz="2200"/>
              <a:t>3. Методика </a:t>
            </a:r>
            <a:r>
              <a:rPr lang="ru-RU" sz="2200"/>
              <a:t>Эббингауза</a:t>
            </a:r>
            <a:endParaRPr lang="ru-RU" sz="2200"/>
          </a:p>
          <a:p>
            <a:pPr marL="0" indent="0">
              <a:buNone/>
              <a:defRPr/>
            </a:pPr>
            <a:endParaRPr lang="ru-RU" sz="1100"/>
          </a:p>
          <a:p>
            <a:pPr marL="0" indent="0">
              <a:buNone/>
              <a:defRPr/>
            </a:pPr>
            <a:r>
              <a:rPr lang="ru-RU" sz="2200"/>
              <a:t>4. Методика </a:t>
            </a:r>
            <a:r>
              <a:rPr lang="ru-RU" sz="2200"/>
              <a:t>«Лабиринт»</a:t>
            </a:r>
            <a:endParaRPr/>
          </a:p>
          <a:p>
            <a:pPr marL="0" indent="0">
              <a:buNone/>
              <a:defRPr/>
            </a:pPr>
            <a:r>
              <a:rPr lang="ru-RU" sz="2200"/>
              <a:t>5. Методика "Сапожки", мето­дика "Заполни пустую клетку"</a:t>
            </a:r>
            <a:endParaRPr/>
          </a:p>
          <a:p>
            <a:pPr marL="0" indent="0">
              <a:buNone/>
              <a:defRPr/>
            </a:pPr>
            <a:r>
              <a:rPr lang="ru-RU" sz="2200"/>
              <a:t>6. Шкала самооценки (</a:t>
            </a:r>
            <a:r>
              <a:rPr lang="ru-RU" sz="2200"/>
              <a:t>Ч.Д.Спилбергера</a:t>
            </a:r>
            <a:r>
              <a:rPr lang="ru-RU" sz="2200"/>
              <a:t> и </a:t>
            </a:r>
            <a:r>
              <a:rPr lang="ru-RU" sz="2200"/>
              <a:t>.</a:t>
            </a:r>
            <a:r>
              <a:rPr lang="ru-RU" sz="2200"/>
              <a:t>Л.Ханина</a:t>
            </a:r>
            <a:r>
              <a:rPr lang="ru-RU" sz="2200"/>
              <a:t>)</a:t>
            </a:r>
            <a:endParaRPr lang="ru-RU" sz="2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8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>
                <a:solidFill>
                  <a:srgbClr val="0070C0"/>
                </a:solidFill>
              </a:rPr>
              <a:t>Постоянная грязь в тетради</a:t>
            </a:r>
            <a:endParaRPr lang="ru-RU" sz="3600" b="1">
              <a:solidFill>
                <a:srgbClr val="0070C0"/>
              </a:solidFill>
            </a:endParaRPr>
          </a:p>
        </p:txBody>
      </p:sp>
      <p:sp>
        <p:nvSpPr>
          <p:cNvPr id="5" name="Текст 10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500034" y="1285860"/>
            <a:ext cx="4040188" cy="639762"/>
          </a:xfrm>
        </p:spPr>
        <p:txBody>
          <a:bodyPr>
            <a:normAutofit fontScale="92500" lnSpcReduction="20000"/>
          </a:bodyPr>
          <a:lstStyle/>
          <a:p>
            <a:pPr algn="ctr">
              <a:defRPr/>
            </a:pPr>
            <a:r>
              <a:rPr lang="ru-RU"/>
              <a:t>Возможные психологические </a:t>
            </a:r>
            <a:r>
              <a:rPr lang="ru-RU"/>
              <a:t>причины</a:t>
            </a:r>
            <a:endParaRPr lang="ru-RU"/>
          </a:p>
        </p:txBody>
      </p:sp>
      <p:sp>
        <p:nvSpPr>
          <p:cNvPr id="6" name="Содержимое 9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928662" y="1857364"/>
            <a:ext cx="3640164" cy="3951288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ru-RU"/>
              <a:t>1. Слабое развитие тонкой моторики пальцев рук</a:t>
            </a:r>
            <a:endParaRPr/>
          </a:p>
          <a:p>
            <a:pPr marL="0" indent="0">
              <a:buNone/>
              <a:defRPr/>
            </a:pPr>
            <a:r>
              <a:rPr lang="ru-RU"/>
              <a:t>2. </a:t>
            </a:r>
            <a:r>
              <a:rPr lang="ru-RU"/>
              <a:t>Несформированность</a:t>
            </a:r>
            <a:r>
              <a:rPr lang="ru-RU"/>
              <a:t> приемов учебной </a:t>
            </a:r>
            <a:r>
              <a:rPr lang="ru-RU"/>
              <a:t>деятельности</a:t>
            </a:r>
            <a:endParaRPr/>
          </a:p>
          <a:p>
            <a:pPr marL="0" indent="0">
              <a:buNone/>
              <a:defRPr/>
            </a:pPr>
            <a:r>
              <a:rPr lang="ru-RU"/>
              <a:t>3. Недостаточный объем внимания</a:t>
            </a:r>
            <a:endParaRPr/>
          </a:p>
          <a:p>
            <a:pPr marL="0" indent="0">
              <a:buNone/>
              <a:defRPr/>
            </a:pPr>
            <a:r>
              <a:rPr lang="ru-RU"/>
              <a:t>4. Низкий уровень развития кратковременной </a:t>
            </a:r>
            <a:r>
              <a:rPr lang="ru-RU"/>
              <a:t>памяти</a:t>
            </a:r>
            <a:endParaRPr lang="ru-RU"/>
          </a:p>
        </p:txBody>
      </p:sp>
      <p:sp>
        <p:nvSpPr>
          <p:cNvPr id="7" name="Текст 11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4643438" y="1285860"/>
            <a:ext cx="4041775" cy="639762"/>
          </a:xfrm>
        </p:spPr>
        <p:txBody>
          <a:bodyPr>
            <a:normAutofit fontScale="92500" lnSpcReduction="20000"/>
          </a:bodyPr>
          <a:lstStyle/>
          <a:p>
            <a:pPr algn="ctr">
              <a:defRPr/>
            </a:pPr>
            <a:r>
              <a:rPr lang="ru-RU"/>
              <a:t>Психодиагностические методики</a:t>
            </a:r>
            <a:endParaRPr lang="ru-RU"/>
          </a:p>
        </p:txBody>
      </p:sp>
      <p:sp>
        <p:nvSpPr>
          <p:cNvPr id="8" name="Содержимое 12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4643438" y="1857364"/>
            <a:ext cx="4041775" cy="3951288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  <a:defRPr/>
            </a:pPr>
            <a:r>
              <a:rPr lang="ru-RU"/>
              <a:t>Методика </a:t>
            </a:r>
            <a:r>
              <a:rPr lang="ru-RU"/>
              <a:t>"</a:t>
            </a:r>
            <a:r>
              <a:rPr lang="ru-RU"/>
              <a:t>Змейка«</a:t>
            </a:r>
            <a:endParaRPr/>
          </a:p>
          <a:p>
            <a:pPr marL="0" indent="0">
              <a:buNone/>
              <a:defRPr/>
            </a:pPr>
            <a:endParaRPr lang="ru-RU"/>
          </a:p>
          <a:p>
            <a:pPr marL="0" indent="0">
              <a:buNone/>
              <a:defRPr/>
            </a:pPr>
            <a:r>
              <a:rPr lang="ru-RU"/>
              <a:t>2. Методика </a:t>
            </a:r>
            <a:r>
              <a:rPr lang="ru-RU"/>
              <a:t>«Узор»</a:t>
            </a:r>
            <a:endParaRPr/>
          </a:p>
          <a:p>
            <a:pPr marL="0" indent="0">
              <a:buNone/>
              <a:defRPr/>
            </a:pPr>
            <a:endParaRPr lang="ru-RU"/>
          </a:p>
          <a:p>
            <a:pPr marL="0" indent="0">
              <a:buNone/>
              <a:defRPr/>
            </a:pPr>
            <a:r>
              <a:rPr lang="ru-RU"/>
              <a:t>3. Методика определения объема внимания</a:t>
            </a:r>
            <a:endParaRPr/>
          </a:p>
          <a:p>
            <a:pPr marL="0" indent="0">
              <a:buNone/>
              <a:defRPr/>
            </a:pPr>
            <a:r>
              <a:rPr lang="ru-RU"/>
              <a:t>4. Методика "Оперативная память"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Pictures\slide-5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-5151" y="0"/>
            <a:ext cx="9156419" cy="68579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G:\семинар\s12001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-828675" y="-352425"/>
            <a:ext cx="10801350" cy="75628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5" hidden="0"/>
          <p:cNvSpPr>
            <a:spLocks noChangeArrowheads="1"/>
          </p:cNvSpPr>
          <p:nvPr isPhoto="0" userDrawn="0"/>
        </p:nvSpPr>
        <p:spPr bwMode="auto">
          <a:xfrm>
            <a:off x="179388" y="-1587"/>
            <a:ext cx="8964612" cy="6753226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b="1" i="1">
                <a:latin typeface="Times New Roman"/>
                <a:cs typeface="Times New Roman"/>
              </a:rPr>
              <a:t>Рекомендации учителям при работе с неуспевающими детьми.</a:t>
            </a:r>
            <a:endParaRPr/>
          </a:p>
          <a:p>
            <a:pPr algn="ctr">
              <a:defRPr/>
            </a:pPr>
            <a:endParaRPr lang="ru-RU" sz="1600" b="1" i="1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1600">
                <a:latin typeface="Times New Roman"/>
                <a:cs typeface="Times New Roman"/>
              </a:rPr>
              <a:t>1. </a:t>
            </a:r>
            <a:r>
              <a:rPr lang="ru-RU" sz="1600" b="1" u="sng">
                <a:latin typeface="Times New Roman"/>
                <a:cs typeface="Times New Roman"/>
              </a:rPr>
              <a:t>"Не бить лежачего"</a:t>
            </a:r>
            <a:r>
              <a:rPr lang="ru-RU" sz="1600" b="1">
                <a:latin typeface="Times New Roman"/>
                <a:cs typeface="Times New Roman"/>
              </a:rPr>
              <a:t> </a:t>
            </a:r>
            <a:r>
              <a:rPr lang="ru-RU" sz="1600">
                <a:latin typeface="Times New Roman"/>
                <a:cs typeface="Times New Roman"/>
              </a:rPr>
              <a:t>// Оценку своих знаний обучающийся уже получил и ждет спокойной помощи, а не новых упреков.</a:t>
            </a:r>
            <a:endParaRPr/>
          </a:p>
          <a:p>
            <a:pPr algn="just">
              <a:defRPr/>
            </a:pPr>
            <a:r>
              <a:rPr lang="ru-RU" sz="1600">
                <a:latin typeface="Times New Roman"/>
                <a:cs typeface="Times New Roman"/>
              </a:rPr>
              <a:t>2. </a:t>
            </a:r>
            <a:r>
              <a:rPr lang="ru-RU" sz="1600" b="1" u="sng">
                <a:latin typeface="Times New Roman"/>
                <a:cs typeface="Times New Roman"/>
              </a:rPr>
              <a:t>Не более одного недостатка в минуту</a:t>
            </a:r>
            <a:r>
              <a:rPr lang="ru-RU" sz="1600" b="1">
                <a:latin typeface="Times New Roman"/>
                <a:cs typeface="Times New Roman"/>
              </a:rPr>
              <a:t> </a:t>
            </a:r>
            <a:r>
              <a:rPr lang="ru-RU" sz="1600">
                <a:latin typeface="Times New Roman"/>
                <a:cs typeface="Times New Roman"/>
              </a:rPr>
              <a:t>// Избавляя человека от недостатков, знайте меру. Иначе человек станет нечувствительным к вашим оценкам. По возможности выберите из множества недостатков тот, который особенно непереносим, который хотите ликвидировать в первую очередь, и помогайте бороться с ним.</a:t>
            </a:r>
            <a:endParaRPr/>
          </a:p>
          <a:p>
            <a:pPr algn="just">
              <a:defRPr/>
            </a:pPr>
            <a:r>
              <a:rPr lang="ru-RU" sz="1600">
                <a:latin typeface="Times New Roman"/>
                <a:cs typeface="Times New Roman"/>
              </a:rPr>
              <a:t>3. </a:t>
            </a:r>
            <a:r>
              <a:rPr lang="ru-RU" sz="1600" b="1" u="sng">
                <a:latin typeface="Times New Roman"/>
                <a:cs typeface="Times New Roman"/>
              </a:rPr>
              <a:t>"За двумя зайцами погонишься…"</a:t>
            </a:r>
            <a:r>
              <a:rPr lang="ru-RU" sz="1600" b="1">
                <a:latin typeface="Times New Roman"/>
                <a:cs typeface="Times New Roman"/>
              </a:rPr>
              <a:t> </a:t>
            </a:r>
            <a:r>
              <a:rPr lang="ru-RU" sz="1600">
                <a:latin typeface="Times New Roman"/>
                <a:cs typeface="Times New Roman"/>
              </a:rPr>
              <a:t>// Начните с ликвидации тех учебных трудностей, которые в первую очередь значимы для самого учащегося.</a:t>
            </a:r>
            <a:endParaRPr/>
          </a:p>
          <a:p>
            <a:pPr algn="just">
              <a:defRPr/>
            </a:pPr>
            <a:r>
              <a:rPr lang="ru-RU" sz="1600">
                <a:latin typeface="Times New Roman"/>
                <a:cs typeface="Times New Roman"/>
              </a:rPr>
              <a:t>4. </a:t>
            </a:r>
            <a:r>
              <a:rPr lang="ru-RU" sz="1600" b="1" u="sng">
                <a:latin typeface="Times New Roman"/>
                <a:cs typeface="Times New Roman"/>
              </a:rPr>
              <a:t>Хвалить исполнителя, критиковать исполнение</a:t>
            </a:r>
            <a:r>
              <a:rPr lang="ru-RU" sz="1600" b="1">
                <a:latin typeface="Times New Roman"/>
                <a:cs typeface="Times New Roman"/>
              </a:rPr>
              <a:t> </a:t>
            </a:r>
            <a:r>
              <a:rPr lang="ru-RU" sz="1600">
                <a:latin typeface="Times New Roman"/>
                <a:cs typeface="Times New Roman"/>
              </a:rPr>
              <a:t>// Оценка должна иметь точный адрес. Критика должна быть как можно более безличной.</a:t>
            </a:r>
            <a:endParaRPr/>
          </a:p>
          <a:p>
            <a:pPr algn="just">
              <a:defRPr/>
            </a:pPr>
            <a:r>
              <a:rPr lang="ru-RU" sz="1600">
                <a:latin typeface="Times New Roman"/>
                <a:cs typeface="Times New Roman"/>
              </a:rPr>
              <a:t>5. </a:t>
            </a:r>
            <a:r>
              <a:rPr lang="ru-RU" sz="1600" b="1" u="sng">
                <a:latin typeface="Times New Roman"/>
                <a:cs typeface="Times New Roman"/>
              </a:rPr>
              <a:t>Сравнивайте сегодняшние успехи учащегося с его собственными вчерашними неудачами</a:t>
            </a:r>
            <a:r>
              <a:rPr lang="ru-RU" sz="1600">
                <a:latin typeface="Times New Roman"/>
                <a:cs typeface="Times New Roman"/>
              </a:rPr>
              <a:t> // Даже самый малый успех – это победа над собой, и она должна быть замечена и оценена по заслугам.</a:t>
            </a:r>
            <a:endParaRPr/>
          </a:p>
          <a:p>
            <a:pPr algn="just">
              <a:defRPr/>
            </a:pPr>
            <a:r>
              <a:rPr lang="ru-RU" sz="1600">
                <a:latin typeface="Times New Roman"/>
                <a:cs typeface="Times New Roman"/>
              </a:rPr>
              <a:t>6</a:t>
            </a:r>
            <a:r>
              <a:rPr lang="ru-RU" sz="1600" b="1">
                <a:latin typeface="Times New Roman"/>
                <a:cs typeface="Times New Roman"/>
              </a:rPr>
              <a:t>. </a:t>
            </a:r>
            <a:r>
              <a:rPr lang="ru-RU" sz="1600" b="1" u="sng">
                <a:latin typeface="Times New Roman"/>
                <a:cs typeface="Times New Roman"/>
              </a:rPr>
              <a:t>Не скупитесь на похвалу</a:t>
            </a:r>
            <a:r>
              <a:rPr lang="ru-RU" sz="1600" b="1">
                <a:latin typeface="Times New Roman"/>
                <a:cs typeface="Times New Roman"/>
              </a:rPr>
              <a:t> </a:t>
            </a:r>
            <a:r>
              <a:rPr lang="ru-RU" sz="1600">
                <a:latin typeface="Times New Roman"/>
                <a:cs typeface="Times New Roman"/>
              </a:rPr>
              <a:t>// Выделите из потока неудач крошечный островок, соломинку успеха, и возникнет плацдарм, с которого можно вести наступление на незнание и неумение.</a:t>
            </a:r>
            <a:endParaRPr/>
          </a:p>
          <a:p>
            <a:pPr algn="just">
              <a:defRPr/>
            </a:pPr>
            <a:r>
              <a:rPr lang="ru-RU" sz="1600">
                <a:latin typeface="Times New Roman"/>
                <a:cs typeface="Times New Roman"/>
              </a:rPr>
              <a:t>7. </a:t>
            </a:r>
            <a:r>
              <a:rPr lang="ru-RU" sz="1600" b="1" u="sng">
                <a:latin typeface="Times New Roman"/>
                <a:cs typeface="Times New Roman"/>
              </a:rPr>
              <a:t>Техника оценочной безопасности</a:t>
            </a:r>
            <a:r>
              <a:rPr lang="ru-RU" sz="1600" b="1">
                <a:latin typeface="Times New Roman"/>
                <a:cs typeface="Times New Roman"/>
              </a:rPr>
              <a:t> </a:t>
            </a:r>
            <a:r>
              <a:rPr lang="ru-RU" sz="1600">
                <a:latin typeface="Times New Roman"/>
                <a:cs typeface="Times New Roman"/>
              </a:rPr>
              <a:t>// Оценивать деятельность дробно, дифференцированно. Возникает деловая мотивация учения: "Еще не знаю, но могу и хочу знать".</a:t>
            </a:r>
            <a:endParaRPr/>
          </a:p>
          <a:p>
            <a:pPr algn="just">
              <a:defRPr/>
            </a:pPr>
            <a:r>
              <a:rPr lang="ru-RU" sz="1600">
                <a:latin typeface="Times New Roman"/>
                <a:cs typeface="Times New Roman"/>
              </a:rPr>
              <a:t>8. </a:t>
            </a:r>
            <a:r>
              <a:rPr lang="ru-RU" sz="1600" b="1" u="sng">
                <a:latin typeface="Times New Roman"/>
                <a:cs typeface="Times New Roman"/>
              </a:rPr>
              <a:t>Ставьте перед учащимися предельно конкретные и реальные цели</a:t>
            </a:r>
            <a:r>
              <a:rPr lang="ru-RU" sz="1600" b="1">
                <a:latin typeface="Times New Roman"/>
                <a:cs typeface="Times New Roman"/>
              </a:rPr>
              <a:t> </a:t>
            </a:r>
            <a:r>
              <a:rPr lang="ru-RU" sz="1600">
                <a:latin typeface="Times New Roman"/>
                <a:cs typeface="Times New Roman"/>
              </a:rPr>
              <a:t>// Не искушайте его невыполнимыми целями.</a:t>
            </a:r>
            <a:endParaRPr/>
          </a:p>
          <a:p>
            <a:pPr algn="just">
              <a:defRPr/>
            </a:pPr>
            <a:r>
              <a:rPr lang="ru-RU" sz="1600">
                <a:latin typeface="Times New Roman"/>
                <a:cs typeface="Times New Roman"/>
              </a:rPr>
              <a:t>9. </a:t>
            </a:r>
            <a:r>
              <a:rPr lang="ru-RU" sz="1600" b="1" u="sng">
                <a:latin typeface="Times New Roman"/>
                <a:cs typeface="Times New Roman"/>
              </a:rPr>
              <a:t>Учащийся не объект, а соучастник оценки</a:t>
            </a:r>
            <a:r>
              <a:rPr lang="ru-RU" sz="1600">
                <a:latin typeface="Times New Roman"/>
                <a:cs typeface="Times New Roman"/>
              </a:rPr>
              <a:t> // Умение оценивать себя самостоятельно – главное средство преодоления учебных трудностей. Приучение к самооценке начните с ее дифференциации. Отдельной отметки заслуживают красота, скорость выполнения работ, ошибки за невнимание и ошибки "на правила", своевременное выполнение задания.</a:t>
            </a:r>
            <a:endParaRPr/>
          </a:p>
          <a:p>
            <a:pPr algn="just">
              <a:defRPr/>
            </a:pPr>
            <a:r>
              <a:rPr lang="ru-RU" sz="1600">
                <a:latin typeface="Times New Roman"/>
                <a:cs typeface="Times New Roman"/>
              </a:rPr>
              <a:t>10</a:t>
            </a:r>
            <a:r>
              <a:rPr lang="ru-RU" sz="1600" b="1">
                <a:latin typeface="Times New Roman"/>
                <a:cs typeface="Times New Roman"/>
              </a:rPr>
              <a:t>. </a:t>
            </a:r>
            <a:r>
              <a:rPr lang="ru-RU" sz="1600" b="1" u="sng">
                <a:latin typeface="Times New Roman"/>
                <a:cs typeface="Times New Roman"/>
              </a:rPr>
              <a:t>Сравнивайте достижения</a:t>
            </a:r>
            <a:r>
              <a:rPr lang="ru-RU" sz="1600" b="1">
                <a:latin typeface="Times New Roman"/>
                <a:cs typeface="Times New Roman"/>
              </a:rPr>
              <a:t> </a:t>
            </a:r>
            <a:r>
              <a:rPr lang="ru-RU" sz="1600">
                <a:latin typeface="Times New Roman"/>
                <a:cs typeface="Times New Roman"/>
              </a:rPr>
              <a:t>// Оценка должна выражаться в каких-либо зримых знаках: графиках, таблицах, которые помогут сравнить вчерашние и сегодняшние достижения учащегося.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 hidden="0"/>
          <p:cNvSpPr>
            <a:spLocks noChangeArrowheads="1"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Rectangle 3" hidden="0"/>
          <p:cNvSpPr>
            <a:spLocks noChangeArrowheads="1" noGrp="1"/>
          </p:cNvSpPr>
          <p:nvPr isPhoto="0" userDrawn="0">
            <p:ph type="body" idx="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6" name="Picture 4" descr="слайд13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375557" y="443592"/>
            <a:ext cx="8229600" cy="4525962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indent="0" algn="ctr">
              <a:buFont typeface="Arial"/>
              <a:buNone/>
              <a:defRPr/>
            </a:pPr>
            <a:r>
              <a:rPr sz="4800" b="1" i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Цель деятельности психолога с данной категорией детей:</a:t>
            </a:r>
            <a:r>
              <a:rPr sz="4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sz="4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ctr">
              <a:buFont typeface="Arial"/>
              <a:buNone/>
              <a:defRPr/>
            </a:pPr>
            <a:r>
              <a:rPr sz="4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повышение уровня общего развития учащихся,  коррекция самооценки.  </a:t>
            </a:r>
            <a:endParaRPr sz="4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8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>
                <a:solidFill>
                  <a:srgbClr val="0070C0"/>
                </a:solidFill>
              </a:rPr>
              <a:t>Неразвитость </a:t>
            </a:r>
            <a:br>
              <a:rPr lang="ru-RU" sz="3600" b="1">
                <a:solidFill>
                  <a:srgbClr val="0070C0"/>
                </a:solidFill>
              </a:rPr>
            </a:br>
            <a:r>
              <a:rPr lang="ru-RU" sz="3600" b="1">
                <a:solidFill>
                  <a:srgbClr val="0070C0"/>
                </a:solidFill>
              </a:rPr>
              <a:t>орфографической </a:t>
            </a:r>
            <a:r>
              <a:rPr lang="ru-RU" sz="3600" b="1">
                <a:solidFill>
                  <a:srgbClr val="0070C0"/>
                </a:solidFill>
              </a:rPr>
              <a:t>зоркости</a:t>
            </a:r>
            <a:endParaRPr lang="ru-RU" sz="3600" b="1">
              <a:solidFill>
                <a:srgbClr val="0070C0"/>
              </a:solidFill>
            </a:endParaRPr>
          </a:p>
        </p:txBody>
      </p:sp>
      <p:sp>
        <p:nvSpPr>
          <p:cNvPr id="5" name="Текст 10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500034" y="1285860"/>
            <a:ext cx="4040188" cy="639762"/>
          </a:xfrm>
        </p:spPr>
        <p:txBody>
          <a:bodyPr>
            <a:normAutofit fontScale="92500" lnSpcReduction="20000"/>
          </a:bodyPr>
          <a:lstStyle/>
          <a:p>
            <a:pPr algn="ctr">
              <a:defRPr/>
            </a:pPr>
            <a:r>
              <a:rPr lang="ru-RU"/>
              <a:t>Возможные психологические </a:t>
            </a:r>
            <a:r>
              <a:rPr lang="ru-RU"/>
              <a:t>причины</a:t>
            </a:r>
            <a:endParaRPr lang="ru-RU"/>
          </a:p>
        </p:txBody>
      </p:sp>
      <p:sp>
        <p:nvSpPr>
          <p:cNvPr id="6" name="Содержимое 9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928662" y="1857364"/>
            <a:ext cx="3640164" cy="39512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ru-RU"/>
              <a:t>1. Низкий уровень развития произвольности</a:t>
            </a:r>
            <a:endParaRPr/>
          </a:p>
          <a:p>
            <a:pPr marL="0" indent="0">
              <a:buNone/>
              <a:defRPr/>
            </a:pPr>
            <a:r>
              <a:rPr lang="ru-RU"/>
              <a:t>2. </a:t>
            </a:r>
            <a:r>
              <a:rPr lang="ru-RU"/>
              <a:t>Несформированность</a:t>
            </a:r>
            <a:r>
              <a:rPr lang="ru-RU"/>
              <a:t> приемов учебной деятельности </a:t>
            </a:r>
            <a:endParaRPr lang="ru-RU"/>
          </a:p>
          <a:p>
            <a:pPr marL="0" indent="0">
              <a:buNone/>
              <a:defRPr/>
            </a:pPr>
            <a:r>
              <a:rPr lang="ru-RU"/>
              <a:t>3</a:t>
            </a:r>
            <a:r>
              <a:rPr lang="ru-RU"/>
              <a:t>. Низкий уровень объема и распределения внимания</a:t>
            </a:r>
            <a:endParaRPr/>
          </a:p>
          <a:p>
            <a:pPr marL="0" indent="0">
              <a:buNone/>
              <a:defRPr/>
            </a:pPr>
            <a:r>
              <a:rPr lang="ru-RU"/>
              <a:t>4. Низкий уровень развития кратковременной памяти</a:t>
            </a:r>
            <a:endParaRPr/>
          </a:p>
          <a:p>
            <a:pPr marL="0" indent="0">
              <a:buNone/>
              <a:defRPr/>
            </a:pPr>
            <a:r>
              <a:rPr lang="ru-RU"/>
              <a:t>5. Слабое развитие фонематического слуха</a:t>
            </a:r>
            <a:endParaRPr lang="ru-RU"/>
          </a:p>
        </p:txBody>
      </p:sp>
      <p:sp>
        <p:nvSpPr>
          <p:cNvPr id="7" name="Текст 11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4643438" y="1285860"/>
            <a:ext cx="4041775" cy="639762"/>
          </a:xfrm>
        </p:spPr>
        <p:txBody>
          <a:bodyPr>
            <a:normAutofit fontScale="92500" lnSpcReduction="20000"/>
          </a:bodyPr>
          <a:lstStyle/>
          <a:p>
            <a:pPr algn="ctr">
              <a:defRPr/>
            </a:pPr>
            <a:r>
              <a:rPr lang="ru-RU"/>
              <a:t>Психодиагностические методики</a:t>
            </a:r>
            <a:endParaRPr lang="ru-RU"/>
          </a:p>
        </p:txBody>
      </p:sp>
      <p:sp>
        <p:nvSpPr>
          <p:cNvPr id="8" name="Содержимое 12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4643438" y="1857364"/>
            <a:ext cx="4041775" cy="3951288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ru-RU" sz="2200"/>
              <a:t>1. Методика " Графический диктант"</a:t>
            </a:r>
            <a:endParaRPr/>
          </a:p>
          <a:p>
            <a:pPr marL="0" indent="0">
              <a:buNone/>
              <a:defRPr/>
            </a:pPr>
            <a:r>
              <a:rPr lang="ru-RU" sz="2200"/>
              <a:t>2. Методика </a:t>
            </a:r>
            <a:r>
              <a:rPr lang="ru-RU" sz="2200"/>
              <a:t>«Узор»</a:t>
            </a:r>
            <a:endParaRPr/>
          </a:p>
          <a:p>
            <a:pPr marL="0" indent="0">
              <a:buNone/>
              <a:defRPr/>
            </a:pPr>
            <a:endParaRPr lang="ru-RU" sz="2200"/>
          </a:p>
          <a:p>
            <a:pPr marL="0" indent="0">
              <a:buNone/>
              <a:defRPr/>
            </a:pPr>
            <a:r>
              <a:rPr lang="ru-RU" sz="2200"/>
              <a:t>3</a:t>
            </a:r>
            <a:r>
              <a:rPr lang="ru-RU" sz="2200"/>
              <a:t>. Методика изучения объема и распределения внимания</a:t>
            </a:r>
            <a:endParaRPr/>
          </a:p>
          <a:p>
            <a:pPr marL="0" indent="0">
              <a:buNone/>
              <a:defRPr/>
            </a:pPr>
            <a:r>
              <a:rPr lang="ru-RU" sz="2200"/>
              <a:t>4. Методика "Оперативная память"</a:t>
            </a:r>
            <a:endParaRPr/>
          </a:p>
          <a:p>
            <a:pPr marL="0" indent="0">
              <a:buNone/>
              <a:defRPr/>
            </a:pPr>
            <a:r>
              <a:rPr lang="ru-RU" sz="2200"/>
              <a:t>5. Тест различения и выбора фонем</a:t>
            </a:r>
            <a:endParaRPr lang="ru-RU" sz="2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/>
              <a:t>Бланк для диагностики</a:t>
            </a:r>
            <a:endParaRPr/>
          </a:p>
        </p:txBody>
      </p:sp>
      <p:pic>
        <p:nvPicPr>
          <p:cNvPr id="5" name="" hidden="0"/>
          <p:cNvPicPr>
            <a:picLocks noChangeAspect="1"/>
          </p:cNvPicPr>
          <p:nvPr isPhoto="0" userDrawn="0">
            <p:ph sz="half" idx="1" hasCustomPrompt="0"/>
          </p:nvPr>
        </p:nvPicPr>
        <p:blipFill>
          <a:blip r:embed="rId2"/>
          <a:stretch/>
        </p:blipFill>
        <p:spPr bwMode="auto">
          <a:xfrm rot="0">
            <a:off x="1177527" y="1300842"/>
            <a:ext cx="3394472" cy="4525962"/>
          </a:xfrm>
          <a:prstGeom prst="rect">
            <a:avLst/>
          </a:prstGeom>
        </p:spPr>
      </p:pic>
      <p:pic>
        <p:nvPicPr>
          <p:cNvPr id="6" name="" hidden="0"/>
          <p:cNvPicPr>
            <a:picLocks noChangeAspect="1"/>
          </p:cNvPicPr>
          <p:nvPr isPhoto="0" userDrawn="0">
            <p:ph sz="half" idx="2" hasCustomPrompt="0"/>
          </p:nvPr>
        </p:nvPicPr>
        <p:blipFill>
          <a:blip r:embed="rId3"/>
          <a:stretch/>
        </p:blipFill>
        <p:spPr bwMode="auto">
          <a:xfrm rot="0">
            <a:off x="4834192" y="1300842"/>
            <a:ext cx="3394472" cy="45259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>
                <a:solidFill>
                  <a:srgbClr val="FF0000"/>
                </a:solidFill>
              </a:rPr>
              <a:t>Упражнения на развитие </a:t>
            </a:r>
            <a:r>
              <a:rPr lang="ru-RU" b="1">
                <a:solidFill>
                  <a:srgbClr val="FF0000"/>
                </a:solidFill>
              </a:rPr>
              <a:t>фонематического слуха</a:t>
            </a:r>
            <a:br>
              <a:rPr lang="ru-RU" b="1">
                <a:solidFill>
                  <a:srgbClr val="FF0000"/>
                </a:solidFill>
              </a:rPr>
            </a:br>
            <a:r>
              <a:rPr lang="ru-RU"/>
              <a:t>Задание 1.</a:t>
            </a:r>
            <a:endParaRPr lang="ru-RU"/>
          </a:p>
        </p:txBody>
      </p:sp>
      <p:sp>
        <p:nvSpPr>
          <p:cNvPr id="5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1071538" y="2071678"/>
            <a:ext cx="7615262" cy="4054485"/>
          </a:xfrm>
        </p:spPr>
        <p:txBody>
          <a:bodyPr>
            <a:normAutofit fontScale="62500" lnSpcReduction="20000"/>
          </a:bodyPr>
          <a:lstStyle/>
          <a:p>
            <a:pPr>
              <a:buNone/>
              <a:defRPr/>
            </a:pPr>
            <a:r>
              <a:rPr lang="ru-RU"/>
              <a:t>Обращаясь </a:t>
            </a:r>
            <a:r>
              <a:rPr lang="ru-RU"/>
              <a:t>к ученику, </a:t>
            </a:r>
            <a:r>
              <a:rPr lang="ru-RU"/>
              <a:t>психолог </a:t>
            </a:r>
            <a:r>
              <a:rPr lang="ru-RU"/>
              <a:t>говорит: "Сейчас я буду называть различные звуки. Будь внимателен: если среди этих звуков услышишь звук Ш, то подними руку.</a:t>
            </a:r>
            <a:endParaRPr/>
          </a:p>
          <a:p>
            <a:pPr>
              <a:buNone/>
              <a:defRPr/>
            </a:pPr>
            <a:r>
              <a:rPr lang="ru-RU"/>
              <a:t>Слушай:</a:t>
            </a:r>
            <a:endParaRPr/>
          </a:p>
          <a:p>
            <a:pPr>
              <a:buNone/>
              <a:defRPr/>
            </a:pPr>
            <a:r>
              <a:rPr lang="ru-RU"/>
              <a:t>Т, Ш, Ч, Ж, Щ, Ш".</a:t>
            </a:r>
            <a:endParaRPr/>
          </a:p>
          <a:p>
            <a:pPr>
              <a:buNone/>
              <a:defRPr/>
            </a:pPr>
            <a:r>
              <a:rPr lang="ru-RU"/>
              <a:t>После выполнения учеником этой части задания </a:t>
            </a:r>
            <a:r>
              <a:rPr lang="ru-RU"/>
              <a:t>психолог </a:t>
            </a:r>
            <a:r>
              <a:rPr lang="ru-RU"/>
              <a:t>продолжает инструкцию: "А теперь </a:t>
            </a:r>
            <a:r>
              <a:rPr lang="ru-RU"/>
              <a:t>хлопни в ладоши </a:t>
            </a:r>
            <a:r>
              <a:rPr lang="ru-RU"/>
              <a:t>тогда, когда среди звуков, которые я буду произносить, ты услышишь звук 3' (</a:t>
            </a:r>
            <a:r>
              <a:rPr lang="ru-RU"/>
              <a:t>зъ</a:t>
            </a:r>
            <a:r>
              <a:rPr lang="ru-RU"/>
              <a:t>). Слушай:</a:t>
            </a:r>
            <a:endParaRPr/>
          </a:p>
          <a:p>
            <a:pPr>
              <a:buNone/>
              <a:defRPr/>
            </a:pPr>
            <a:r>
              <a:rPr lang="ru-RU"/>
              <a:t>С', Ц', 3', Т ', 3' ".</a:t>
            </a:r>
            <a:endParaRPr/>
          </a:p>
          <a:p>
            <a:pPr>
              <a:buNone/>
              <a:defRPr/>
            </a:pPr>
            <a:r>
              <a:rPr lang="ru-RU"/>
              <a:t>И, наконец, </a:t>
            </a:r>
            <a:r>
              <a:rPr lang="ru-RU"/>
              <a:t>психолог говорит</a:t>
            </a:r>
            <a:r>
              <a:rPr lang="ru-RU"/>
              <a:t>: "Сейчас я снова буду называть различные звуки. Подними руку только тогда, когда услышишь звук Ц. Слушай:</a:t>
            </a:r>
            <a:endParaRPr/>
          </a:p>
          <a:p>
            <a:pPr>
              <a:buNone/>
              <a:defRPr/>
            </a:pPr>
            <a:r>
              <a:rPr lang="ru-RU"/>
              <a:t>С, Ч, Т, Ц, С, Ц, Щ".</a:t>
            </a:r>
            <a:endParaRPr/>
          </a:p>
          <a:p>
            <a:pPr>
              <a:buNone/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/>
              <a:t>Задание 2.</a:t>
            </a:r>
            <a:endParaRPr lang="ru-RU"/>
          </a:p>
        </p:txBody>
      </p:sp>
      <p:sp>
        <p:nvSpPr>
          <p:cNvPr id="5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57200" y="928670"/>
            <a:ext cx="8229600" cy="519749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  <a:defRPr/>
            </a:pPr>
            <a:r>
              <a:rPr lang="ru-RU" sz="2000"/>
              <a:t>Перед </a:t>
            </a:r>
            <a:r>
              <a:rPr lang="ru-RU" sz="2000"/>
              <a:t>ребенком на столе раскладываются 10 </a:t>
            </a:r>
            <a:r>
              <a:rPr lang="ru-RU" sz="2000"/>
              <a:t>рисунков. </a:t>
            </a:r>
            <a:endParaRPr/>
          </a:p>
          <a:p>
            <a:pPr algn="ctr">
              <a:buNone/>
              <a:defRPr/>
            </a:pPr>
            <a:endParaRPr lang="ru-RU" sz="2000"/>
          </a:p>
          <a:p>
            <a:pPr algn="ctr">
              <a:buNone/>
              <a:defRPr/>
            </a:pPr>
            <a:endParaRPr lang="ru-RU" sz="2000"/>
          </a:p>
          <a:p>
            <a:pPr algn="ctr">
              <a:buNone/>
              <a:defRPr/>
            </a:pPr>
            <a:endParaRPr lang="ru-RU" sz="2000"/>
          </a:p>
          <a:p>
            <a:pPr algn="ctr">
              <a:buNone/>
              <a:defRPr/>
            </a:pPr>
            <a:endParaRPr lang="ru-RU" sz="2000"/>
          </a:p>
          <a:p>
            <a:pPr algn="ctr">
              <a:buNone/>
              <a:defRPr/>
            </a:pPr>
            <a:endParaRPr lang="ru-RU" sz="2000"/>
          </a:p>
          <a:p>
            <a:pPr algn="ctr">
              <a:buNone/>
              <a:defRPr/>
            </a:pPr>
            <a:endParaRPr lang="ru-RU" sz="2000"/>
          </a:p>
          <a:p>
            <a:pPr algn="ctr">
              <a:buNone/>
              <a:defRPr/>
            </a:pPr>
            <a:endParaRPr lang="ru-RU" sz="2000"/>
          </a:p>
          <a:p>
            <a:pPr>
              <a:buNone/>
              <a:defRPr/>
            </a:pPr>
            <a:r>
              <a:rPr lang="ru-RU" sz="1600"/>
              <a:t>Инструкция: </a:t>
            </a:r>
            <a:r>
              <a:rPr lang="ru-RU" sz="1600"/>
              <a:t>"Рассмотри все рисунки и скажи, все ли предметы, изображенные на картинках, тебе известны? Знаешь ли ты названия всех этих предметов? (Обычно ребенок отвечает утвердительно.) Теперь будь особенно внимательным. Я буду показывать эти предметы попарно (по два слова), а ты будешь показывать их на рисунках". Далее </a:t>
            </a:r>
            <a:r>
              <a:rPr lang="ru-RU" sz="1600"/>
              <a:t>называются </a:t>
            </a:r>
            <a:r>
              <a:rPr lang="ru-RU" sz="1600"/>
              <a:t>следующие пары:</a:t>
            </a:r>
            <a:endParaRPr/>
          </a:p>
          <a:p>
            <a:pPr algn="ctr">
              <a:buNone/>
              <a:defRPr/>
            </a:pPr>
            <a:r>
              <a:rPr lang="ru-RU"/>
              <a:t>трава - дрова, уточка - удочка,</a:t>
            </a:r>
            <a:endParaRPr/>
          </a:p>
          <a:p>
            <a:pPr algn="ctr">
              <a:buNone/>
              <a:defRPr/>
            </a:pPr>
            <a:r>
              <a:rPr lang="ru-RU"/>
              <a:t>крыша - крыса, мишка - мышка,</a:t>
            </a:r>
            <a:endParaRPr/>
          </a:p>
          <a:p>
            <a:pPr algn="ctr">
              <a:buNone/>
              <a:defRPr/>
            </a:pPr>
            <a:r>
              <a:rPr lang="ru-RU"/>
              <a:t>бочки - почки</a:t>
            </a:r>
            <a:r>
              <a:rPr lang="ru-RU"/>
              <a:t>.</a:t>
            </a:r>
            <a:endParaRPr lang="ru-RU"/>
          </a:p>
        </p:txBody>
      </p:sp>
      <p:pic>
        <p:nvPicPr>
          <p:cNvPr id="6" name="Picture 2" descr="https://c.pxhere.com/photos/02/65/grass_blades_of_grass_meadow_field_green_nature-743133.jpg!d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467544" y="1268760"/>
            <a:ext cx="1248139" cy="936104"/>
          </a:xfrm>
          <a:prstGeom prst="rect">
            <a:avLst/>
          </a:prstGeom>
          <a:noFill/>
        </p:spPr>
      </p:pic>
      <p:pic>
        <p:nvPicPr>
          <p:cNvPr id="7" name="Picture 3" descr="C:\Users\Админ\Pictures\8-min.jp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407876" y="2307072"/>
            <a:ext cx="1307807" cy="980855"/>
          </a:xfrm>
          <a:prstGeom prst="rect">
            <a:avLst/>
          </a:prstGeom>
          <a:noFill/>
        </p:spPr>
      </p:pic>
      <p:pic>
        <p:nvPicPr>
          <p:cNvPr id="8" name="Picture 5" descr="C:\Users\Админ\Pictures\32fe757982ec9bee0eb0a0ec153338b4.jpg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2038375" y="1264914"/>
            <a:ext cx="1021458" cy="1093746"/>
          </a:xfrm>
          <a:prstGeom prst="rect">
            <a:avLst/>
          </a:prstGeom>
          <a:noFill/>
        </p:spPr>
      </p:pic>
      <p:pic>
        <p:nvPicPr>
          <p:cNvPr id="9" name="Picture 6" descr="C:\Users\Админ\Pictures\резиновая-и-юстрация-вектора-утки-37185434.jpg" hidden="0"/>
          <p:cNvPicPr>
            <a:picLocks noChangeAspect="1" noChangeArrowheads="1"/>
          </p:cNvPicPr>
          <p:nvPr isPhoto="0" userDrawn="0"/>
        </p:nvPicPr>
        <p:blipFill>
          <a:blip r:embed="rId5"/>
          <a:stretch/>
        </p:blipFill>
        <p:spPr bwMode="auto">
          <a:xfrm>
            <a:off x="1984649" y="2358660"/>
            <a:ext cx="1075184" cy="1075184"/>
          </a:xfrm>
          <a:prstGeom prst="rect">
            <a:avLst/>
          </a:prstGeom>
          <a:noFill/>
        </p:spPr>
      </p:pic>
      <p:pic>
        <p:nvPicPr>
          <p:cNvPr id="10" name="Picture 7" descr="C:\Users\Админ\Pictures\956_original.jpg" hidden="0"/>
          <p:cNvPicPr>
            <a:picLocks noChangeAspect="1" noChangeArrowheads="1"/>
          </p:cNvPicPr>
          <p:nvPr isPhoto="0" userDrawn="0"/>
        </p:nvPicPr>
        <p:blipFill>
          <a:blip r:embed="rId6"/>
          <a:stretch/>
        </p:blipFill>
        <p:spPr bwMode="auto">
          <a:xfrm>
            <a:off x="3419872" y="1268760"/>
            <a:ext cx="1685950" cy="1124601"/>
          </a:xfrm>
          <a:prstGeom prst="rect">
            <a:avLst/>
          </a:prstGeom>
          <a:noFill/>
        </p:spPr>
      </p:pic>
      <p:pic>
        <p:nvPicPr>
          <p:cNvPr id="11" name="Picture 8" descr="C:\Users\Админ\Pictures\kartinki-krysy-44.jpg" hidden="0"/>
          <p:cNvPicPr>
            <a:picLocks noChangeAspect="1" noChangeArrowheads="1"/>
          </p:cNvPicPr>
          <p:nvPr isPhoto="0" userDrawn="0"/>
        </p:nvPicPr>
        <p:blipFill>
          <a:blip r:embed="rId7"/>
          <a:stretch/>
        </p:blipFill>
        <p:spPr bwMode="auto">
          <a:xfrm>
            <a:off x="3489338" y="2401969"/>
            <a:ext cx="1547018" cy="1031875"/>
          </a:xfrm>
          <a:prstGeom prst="rect">
            <a:avLst/>
          </a:prstGeom>
          <a:noFill/>
        </p:spPr>
      </p:pic>
      <p:pic>
        <p:nvPicPr>
          <p:cNvPr id="12" name="Picture 9" descr="C:\Users\Админ\Pictures\9e4863d2d57e79649be175d01ea17f53.jpg" hidden="0"/>
          <p:cNvPicPr>
            <a:picLocks noChangeAspect="1" noChangeArrowheads="1"/>
          </p:cNvPicPr>
          <p:nvPr isPhoto="0" userDrawn="0"/>
        </p:nvPicPr>
        <p:blipFill>
          <a:blip r:embed="rId8"/>
          <a:stretch/>
        </p:blipFill>
        <p:spPr bwMode="auto">
          <a:xfrm>
            <a:off x="5364088" y="2284490"/>
            <a:ext cx="1152128" cy="1152128"/>
          </a:xfrm>
          <a:prstGeom prst="rect">
            <a:avLst/>
          </a:prstGeom>
          <a:noFill/>
        </p:spPr>
      </p:pic>
      <p:pic>
        <p:nvPicPr>
          <p:cNvPr id="13" name="Picture 10" descr="C:\Users\Админ\Pictures\skazka-o-glupom-myshonke-child-drawing-clip-art-png-favpng-g2n5nmD9TV1iT3btfPPzCTmf0.jpg" hidden="0"/>
          <p:cNvPicPr>
            <a:picLocks noChangeAspect="1" noChangeArrowheads="1"/>
          </p:cNvPicPr>
          <p:nvPr isPhoto="0" userDrawn="0"/>
        </p:nvPicPr>
        <p:blipFill>
          <a:blip r:embed="rId9"/>
          <a:stretch/>
        </p:blipFill>
        <p:spPr bwMode="auto">
          <a:xfrm>
            <a:off x="5364088" y="1224852"/>
            <a:ext cx="1029867" cy="1004748"/>
          </a:xfrm>
          <a:prstGeom prst="rect">
            <a:avLst/>
          </a:prstGeom>
          <a:noFill/>
        </p:spPr>
      </p:pic>
      <p:pic>
        <p:nvPicPr>
          <p:cNvPr id="14" name="Picture 11" descr="C:\Users\Админ\Pictures\scale_1200.jpg" hidden="0"/>
          <p:cNvPicPr>
            <a:picLocks noChangeAspect="1" noChangeArrowheads="1"/>
          </p:cNvPicPr>
          <p:nvPr isPhoto="0" userDrawn="0"/>
        </p:nvPicPr>
        <p:blipFill>
          <a:blip r:embed="rId10"/>
          <a:stretch/>
        </p:blipFill>
        <p:spPr bwMode="auto">
          <a:xfrm>
            <a:off x="6876256" y="1216502"/>
            <a:ext cx="1519647" cy="1013098"/>
          </a:xfrm>
          <a:prstGeom prst="rect">
            <a:avLst/>
          </a:prstGeom>
          <a:noFill/>
        </p:spPr>
      </p:pic>
      <p:pic>
        <p:nvPicPr>
          <p:cNvPr id="15" name="Picture 12" descr="C:\Users\Админ\Pictures\depositphotos_1044587-stock-photo-two-wine-barrels.jpg" hidden="0"/>
          <p:cNvPicPr>
            <a:picLocks noChangeAspect="1" noChangeArrowheads="1"/>
          </p:cNvPicPr>
          <p:nvPr isPhoto="0" userDrawn="0"/>
        </p:nvPicPr>
        <p:blipFill>
          <a:blip r:embed="rId11"/>
          <a:stretch/>
        </p:blipFill>
        <p:spPr bwMode="auto">
          <a:xfrm>
            <a:off x="6979070" y="2342682"/>
            <a:ext cx="1314018" cy="10945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b="1"/>
              <a:t>Задание 3.</a:t>
            </a:r>
            <a:endParaRPr lang="ru-RU"/>
          </a:p>
        </p:txBody>
      </p:sp>
      <p:sp>
        <p:nvSpPr>
          <p:cNvPr id="5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57200" y="1124744"/>
            <a:ext cx="8229600" cy="500141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ru-RU"/>
              <a:t>Я буду записывать слова, но мне нужна твоя помощь. </a:t>
            </a:r>
            <a:r>
              <a:rPr lang="ru-RU"/>
              <a:t>Для этого ты мне продиктуешь сначала первый звук в слове, затем - второй, третий и так до конца слова. Но мы начнем с короткого слова, а потом будем брать слова все более длинные и </a:t>
            </a:r>
            <a:r>
              <a:rPr lang="ru-RU"/>
              <a:t>сложные. </a:t>
            </a:r>
            <a:r>
              <a:rPr lang="ru-RU"/>
              <a:t>Затем </a:t>
            </a:r>
            <a:r>
              <a:rPr lang="ru-RU"/>
              <a:t> </a:t>
            </a:r>
            <a:r>
              <a:rPr lang="ru-RU"/>
              <a:t>по очереди </a:t>
            </a:r>
            <a:r>
              <a:rPr lang="ru-RU"/>
              <a:t>называются </a:t>
            </a:r>
            <a:r>
              <a:rPr lang="ru-RU"/>
              <a:t>слова:</a:t>
            </a:r>
            <a:endParaRPr/>
          </a:p>
          <a:p>
            <a:pPr marL="0" indent="0" algn="ctr">
              <a:buNone/>
              <a:defRPr/>
            </a:pPr>
            <a:r>
              <a:rPr lang="ru-RU" sz="4200" b="1"/>
              <a:t>нос, </a:t>
            </a:r>
            <a:endParaRPr lang="ru-RU" sz="4200" b="1"/>
          </a:p>
          <a:p>
            <a:pPr marL="0" indent="0" algn="ctr">
              <a:buNone/>
              <a:defRPr/>
            </a:pPr>
            <a:r>
              <a:rPr lang="ru-RU" sz="4200" b="1"/>
              <a:t>паук</a:t>
            </a:r>
            <a:r>
              <a:rPr lang="ru-RU" sz="4200" b="1"/>
              <a:t>, </a:t>
            </a:r>
            <a:endParaRPr lang="ru-RU" sz="4200" b="1"/>
          </a:p>
          <a:p>
            <a:pPr marL="0" indent="0" algn="ctr">
              <a:buNone/>
              <a:defRPr/>
            </a:pPr>
            <a:r>
              <a:rPr lang="ru-RU" sz="4200" b="1"/>
              <a:t>школа</a:t>
            </a:r>
            <a:r>
              <a:rPr lang="ru-RU" sz="4200" b="1"/>
              <a:t>, </a:t>
            </a:r>
            <a:endParaRPr lang="ru-RU" sz="4200" b="1"/>
          </a:p>
          <a:p>
            <a:pPr marL="0" indent="0" algn="ctr">
              <a:buNone/>
              <a:defRPr/>
            </a:pPr>
            <a:r>
              <a:rPr lang="ru-RU" sz="4200" b="1"/>
              <a:t>палатка,</a:t>
            </a:r>
            <a:endParaRPr/>
          </a:p>
          <a:p>
            <a:pPr marL="0" indent="0" algn="ctr">
              <a:buNone/>
              <a:defRPr/>
            </a:pPr>
            <a:r>
              <a:rPr lang="ru-RU" sz="4200" b="1"/>
              <a:t> </a:t>
            </a:r>
            <a:r>
              <a:rPr lang="ru-RU" sz="4200" b="1"/>
              <a:t>сковородка.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>
                <a:solidFill>
                  <a:srgbClr val="FF0000"/>
                </a:solidFill>
              </a:rPr>
              <a:t>Упражнения </a:t>
            </a:r>
            <a:r>
              <a:rPr lang="ru-RU" b="1">
                <a:solidFill>
                  <a:srgbClr val="FF0000"/>
                </a:solidFill>
              </a:rPr>
              <a:t>на </a:t>
            </a:r>
            <a:r>
              <a:rPr lang="ru-RU" b="1">
                <a:solidFill>
                  <a:srgbClr val="FF0000"/>
                </a:solidFill>
              </a:rPr>
              <a:t>развитие </a:t>
            </a:r>
            <a:r>
              <a:rPr lang="ru-RU" b="1">
                <a:solidFill>
                  <a:srgbClr val="FF0000"/>
                </a:solidFill>
              </a:rPr>
              <a:t>объема и распределения внимания</a:t>
            </a:r>
            <a:br>
              <a:rPr lang="ru-RU" b="1">
                <a:solidFill>
                  <a:srgbClr val="FF0000"/>
                </a:solidFill>
              </a:rPr>
            </a:br>
            <a:r>
              <a:rPr lang="ru-RU" b="1"/>
              <a:t>Задание 1.</a:t>
            </a:r>
            <a:endParaRPr lang="ru-RU" b="1"/>
          </a:p>
        </p:txBody>
      </p:sp>
      <p:sp>
        <p:nvSpPr>
          <p:cNvPr id="5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899592" y="2071678"/>
            <a:ext cx="7787208" cy="4054485"/>
          </a:xfrm>
        </p:spPr>
        <p:txBody>
          <a:bodyPr>
            <a:normAutofit fontScale="92500" lnSpcReduction="10000"/>
          </a:bodyPr>
          <a:lstStyle/>
          <a:p>
            <a:pPr>
              <a:buNone/>
              <a:defRPr/>
            </a:pPr>
            <a:r>
              <a:rPr lang="ru-RU"/>
              <a:t>Ученику предлагается выполнить небольшой рисунок</a:t>
            </a:r>
            <a:endParaRPr/>
          </a:p>
          <a:p>
            <a:pPr>
              <a:buNone/>
              <a:defRPr/>
            </a:pPr>
            <a:endParaRPr lang="ru-RU"/>
          </a:p>
          <a:p>
            <a:pPr>
              <a:buFontTx/>
              <a:buChar char="-"/>
              <a:defRPr/>
            </a:pPr>
            <a:r>
              <a:rPr lang="ru-RU"/>
              <a:t>Нарисуй елочку посередине дорожки.</a:t>
            </a:r>
            <a:endParaRPr/>
          </a:p>
          <a:p>
            <a:pPr>
              <a:buFontTx/>
              <a:buChar char="-"/>
              <a:defRPr/>
            </a:pPr>
            <a:r>
              <a:rPr lang="ru-RU"/>
              <a:t>Слева нарисуй дерево выше елочки, а справа – кустик.</a:t>
            </a:r>
            <a:endParaRPr/>
          </a:p>
          <a:p>
            <a:pPr>
              <a:buFontTx/>
              <a:buChar char="-"/>
              <a:defRPr/>
            </a:pPr>
            <a:r>
              <a:rPr lang="ru-RU"/>
              <a:t>Нарисуй между елочкой и кустиком цветок, а между елочкой и деревом – гриб.</a:t>
            </a:r>
            <a:endParaRPr lang="ru-RU"/>
          </a:p>
          <a:p>
            <a:pPr>
              <a:buFontTx/>
              <a:buChar char="-"/>
              <a:defRPr/>
            </a:pPr>
            <a:endParaRPr lang="ru-RU"/>
          </a:p>
        </p:txBody>
      </p:sp>
      <p:cxnSp>
        <p:nvCxnSpPr>
          <p:cNvPr id="6" name="Прямая соединительная линия 4" hidden="0"/>
          <p:cNvCxnSpPr>
            <a:cxnSpLocks/>
          </p:cNvCxnSpPr>
          <p:nvPr isPhoto="0" userDrawn="0"/>
        </p:nvCxnSpPr>
        <p:spPr bwMode="auto">
          <a:xfrm>
            <a:off x="1187624" y="3284984"/>
            <a:ext cx="73448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 hidden="0"/>
          <p:cNvCxnSpPr>
            <a:cxnSpLocks/>
          </p:cNvCxnSpPr>
          <p:nvPr isPhoto="0" userDrawn="0"/>
        </p:nvCxnSpPr>
        <p:spPr bwMode="auto">
          <a:xfrm>
            <a:off x="4644008" y="3140968"/>
            <a:ext cx="0" cy="144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Р7-Офис/6.0.0.16</Application>
  <DocSecurity>0</DocSecurity>
  <PresentationFormat>Экран (4:3)</PresentationFormat>
  <Paragraphs>0</Paragraphs>
  <Slides>24</Slides>
  <Notes>24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Коррекционная работа по преодолению трудностей в обучении детей</dc:title>
  <dc:subject/>
  <dc:creator>Пользователь Windows</dc:creator>
  <cp:keywords/>
  <dc:description/>
  <dc:identifier/>
  <dc:language/>
  <cp:lastModifiedBy/>
  <cp:revision>26</cp:revision>
  <dcterms:created xsi:type="dcterms:W3CDTF">2022-04-21T05:18:55Z</dcterms:created>
  <dcterms:modified xsi:type="dcterms:W3CDTF">2022-04-25T06:47:06Z</dcterms:modified>
  <cp:category/>
  <cp:contentStatus/>
  <cp:version/>
</cp:coreProperties>
</file>